
<file path=[Content_Types].xml><?xml version="1.0" encoding="utf-8"?>
<Types xmlns="http://schemas.openxmlformats.org/package/2006/content-types">
  <Default Extension="bin" ContentType="image/unknown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34"/>
  </p:notesMasterIdLst>
  <p:sldIdLst>
    <p:sldId id="334" r:id="rId3"/>
    <p:sldId id="325" r:id="rId4"/>
    <p:sldId id="314" r:id="rId5"/>
    <p:sldId id="315" r:id="rId6"/>
    <p:sldId id="307" r:id="rId7"/>
    <p:sldId id="316" r:id="rId8"/>
    <p:sldId id="308" r:id="rId9"/>
    <p:sldId id="332" r:id="rId10"/>
    <p:sldId id="333" r:id="rId11"/>
    <p:sldId id="310" r:id="rId12"/>
    <p:sldId id="317" r:id="rId13"/>
    <p:sldId id="331" r:id="rId14"/>
    <p:sldId id="330" r:id="rId15"/>
    <p:sldId id="320" r:id="rId16"/>
    <p:sldId id="327" r:id="rId17"/>
    <p:sldId id="321" r:id="rId18"/>
    <p:sldId id="328" r:id="rId19"/>
    <p:sldId id="329" r:id="rId20"/>
    <p:sldId id="299" r:id="rId21"/>
    <p:sldId id="302" r:id="rId22"/>
    <p:sldId id="303" r:id="rId23"/>
    <p:sldId id="301" r:id="rId24"/>
    <p:sldId id="324" r:id="rId25"/>
    <p:sldId id="261" r:id="rId26"/>
    <p:sldId id="304" r:id="rId27"/>
    <p:sldId id="306" r:id="rId28"/>
    <p:sldId id="265" r:id="rId29"/>
    <p:sldId id="268" r:id="rId30"/>
    <p:sldId id="269" r:id="rId31"/>
    <p:sldId id="266" r:id="rId32"/>
    <p:sldId id="267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27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40DBC2-DF77-BEB8-4C41-CA135923F028}" v="24" dt="2026-02-26T23:03:05.516"/>
    <p1510:client id="{1F1EB304-BA89-96B1-2A92-DC94F332D41F}" v="296" dt="2026-02-27T11:58:59.044"/>
    <p1510:client id="{2DF40A2A-852A-C27F-6C36-2F82FA2B960D}" v="736" dt="2026-02-27T12:39:39.143"/>
    <p1510:client id="{5D2FBCB4-3D04-DCE3-5AF9-68923C3834EF}" v="28" dt="2026-02-26T22:55:32.046"/>
    <p1510:client id="{611E7FAC-BC40-4E9F-87DB-59A0A1712672}" v="203" dt="2026-02-27T12:23:38.382"/>
    <p1510:client id="{65E2BD1A-19C0-89F2-6D10-B50B8C34E066}" v="2" dt="2026-02-28T01:54:21.618"/>
    <p1510:client id="{65EB0341-A646-943B-3E0C-9B05A4616EB0}" v="35" dt="2026-02-27T20:09:24.511"/>
    <p1510:client id="{6C602095-C488-C18A-DAE0-06C08D093D64}" v="167" dt="2026-02-27T13:26:47.385"/>
    <p1510:client id="{78AC3C97-77AD-B8F6-95BA-996A190B57E2}" v="9" dt="2026-02-27T18:51:20.194"/>
    <p1510:client id="{EA88CD23-B4CE-6F18-C90D-4A3F9703EB37}" v="67" dt="2026-02-28T19:43:48.044"/>
    <p1510:client id="{EB7AD052-9B42-59F0-94E5-42E20F2784F0}" v="445" dt="2026-02-26T23:41:57.7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5/10/relationships/revisionInfo" Target="revisionInfo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9C4E17-43C7-4815-BBE3-8E67905EB53A}" type="doc">
      <dgm:prSet loTypeId="urn:microsoft.com/office/officeart/2005/8/layout/hierarchy6" loCatId="hierarchy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AAF58A31-3531-44B9-B2F3-D6B7F11F6466}">
      <dgm:prSet phldrT="[Text]"/>
      <dgm:spPr/>
      <dgm:t>
        <a:bodyPr/>
        <a:lstStyle/>
        <a:p>
          <a:r>
            <a:rPr lang="en-US"/>
            <a:t>Clustering</a:t>
          </a:r>
        </a:p>
      </dgm:t>
    </dgm:pt>
    <dgm:pt modelId="{97FB1D73-6918-4C6D-A304-C2703F6CEC57}" type="parTrans" cxnId="{F82079C7-8F61-442D-BEBD-A3A868AE828D}">
      <dgm:prSet/>
      <dgm:spPr/>
      <dgm:t>
        <a:bodyPr/>
        <a:lstStyle/>
        <a:p>
          <a:endParaRPr lang="en-US"/>
        </a:p>
      </dgm:t>
    </dgm:pt>
    <dgm:pt modelId="{6AE805AD-EFBF-4B3F-9DC5-1D95ABA379ED}" type="sibTrans" cxnId="{F82079C7-8F61-442D-BEBD-A3A868AE828D}">
      <dgm:prSet/>
      <dgm:spPr/>
      <dgm:t>
        <a:bodyPr/>
        <a:lstStyle/>
        <a:p>
          <a:endParaRPr lang="en-US"/>
        </a:p>
      </dgm:t>
    </dgm:pt>
    <dgm:pt modelId="{0D3C47C6-9CED-4A5E-BE11-4FBD1F32518E}">
      <dgm:prSet phldrT="[Text]"/>
      <dgm:spPr/>
      <dgm:t>
        <a:bodyPr/>
        <a:lstStyle/>
        <a:p>
          <a:r>
            <a:rPr lang="en-US"/>
            <a:t>Hierarchical</a:t>
          </a:r>
        </a:p>
      </dgm:t>
    </dgm:pt>
    <dgm:pt modelId="{E88D1CBE-2B8D-4810-8133-845D7355D4F9}" type="parTrans" cxnId="{490DB2B0-840E-4279-991C-4B5220F148DD}">
      <dgm:prSet/>
      <dgm:spPr/>
      <dgm:t>
        <a:bodyPr/>
        <a:lstStyle/>
        <a:p>
          <a:endParaRPr lang="en-US"/>
        </a:p>
      </dgm:t>
    </dgm:pt>
    <dgm:pt modelId="{D2EBACA9-F50D-4378-B5BF-FE9CF84EFCCE}" type="sibTrans" cxnId="{490DB2B0-840E-4279-991C-4B5220F148DD}">
      <dgm:prSet/>
      <dgm:spPr/>
      <dgm:t>
        <a:bodyPr/>
        <a:lstStyle/>
        <a:p>
          <a:endParaRPr lang="en-US"/>
        </a:p>
      </dgm:t>
    </dgm:pt>
    <dgm:pt modelId="{2EF24550-71FB-4097-BDA5-B81EE46794CD}">
      <dgm:prSet phldrT="[Text]"/>
      <dgm:spPr/>
      <dgm:t>
        <a:bodyPr/>
        <a:lstStyle/>
        <a:p>
          <a:r>
            <a:rPr lang="en-US"/>
            <a:t>Agglomerative</a:t>
          </a:r>
        </a:p>
      </dgm:t>
    </dgm:pt>
    <dgm:pt modelId="{F340024B-BA7E-401A-8748-E99042841D37}" type="parTrans" cxnId="{1BB9BA67-03AF-4429-AECA-830FD5276A7E}">
      <dgm:prSet/>
      <dgm:spPr/>
      <dgm:t>
        <a:bodyPr/>
        <a:lstStyle/>
        <a:p>
          <a:endParaRPr lang="en-US"/>
        </a:p>
      </dgm:t>
    </dgm:pt>
    <dgm:pt modelId="{DE3A827A-A09A-484F-BB56-39B54A2478C3}" type="sibTrans" cxnId="{1BB9BA67-03AF-4429-AECA-830FD5276A7E}">
      <dgm:prSet/>
      <dgm:spPr/>
      <dgm:t>
        <a:bodyPr/>
        <a:lstStyle/>
        <a:p>
          <a:endParaRPr lang="en-US"/>
        </a:p>
      </dgm:t>
    </dgm:pt>
    <dgm:pt modelId="{D1629E06-FE23-4A0E-9EA9-421A3803ED74}">
      <dgm:prSet phldrT="[Text]"/>
      <dgm:spPr/>
      <dgm:t>
        <a:bodyPr/>
        <a:lstStyle/>
        <a:p>
          <a:r>
            <a:rPr lang="en-US"/>
            <a:t>Density-Based</a:t>
          </a:r>
        </a:p>
      </dgm:t>
    </dgm:pt>
    <dgm:pt modelId="{FE7ECFE6-14EA-4080-8B70-083ED1503036}" type="parTrans" cxnId="{45AF1626-E09A-40A4-98BE-4B81018B0388}">
      <dgm:prSet/>
      <dgm:spPr/>
      <dgm:t>
        <a:bodyPr/>
        <a:lstStyle/>
        <a:p>
          <a:endParaRPr lang="en-US"/>
        </a:p>
      </dgm:t>
    </dgm:pt>
    <dgm:pt modelId="{C08705EB-FE96-4071-8F07-5D80A9508011}" type="sibTrans" cxnId="{45AF1626-E09A-40A4-98BE-4B81018B0388}">
      <dgm:prSet/>
      <dgm:spPr/>
      <dgm:t>
        <a:bodyPr/>
        <a:lstStyle/>
        <a:p>
          <a:endParaRPr lang="en-US"/>
        </a:p>
      </dgm:t>
    </dgm:pt>
    <dgm:pt modelId="{6ED33C2E-2E46-40B1-83A4-243481005D75}">
      <dgm:prSet phldrT="[Text]"/>
      <dgm:spPr/>
      <dgm:t>
        <a:bodyPr/>
        <a:lstStyle/>
        <a:p>
          <a:r>
            <a:rPr lang="en-US"/>
            <a:t>DBSCAN</a:t>
          </a:r>
        </a:p>
      </dgm:t>
    </dgm:pt>
    <dgm:pt modelId="{EB9BC057-6BE0-4DC4-8C52-1E539AEF8109}" type="parTrans" cxnId="{08FBE559-4EAE-4056-A173-E1493BE7C6F2}">
      <dgm:prSet/>
      <dgm:spPr/>
      <dgm:t>
        <a:bodyPr/>
        <a:lstStyle/>
        <a:p>
          <a:endParaRPr lang="en-US"/>
        </a:p>
      </dgm:t>
    </dgm:pt>
    <dgm:pt modelId="{8A19DECA-AE48-4315-9E60-1522C041C910}" type="sibTrans" cxnId="{08FBE559-4EAE-4056-A173-E1493BE7C6F2}">
      <dgm:prSet/>
      <dgm:spPr/>
      <dgm:t>
        <a:bodyPr/>
        <a:lstStyle/>
        <a:p>
          <a:endParaRPr lang="en-US"/>
        </a:p>
      </dgm:t>
    </dgm:pt>
    <dgm:pt modelId="{5F29B860-3812-46DC-BA0C-CA7E7D6F0CB4}">
      <dgm:prSet phldrT="[Text]"/>
      <dgm:spPr/>
      <dgm:t>
        <a:bodyPr/>
        <a:lstStyle/>
        <a:p>
          <a:r>
            <a:rPr lang="en-US" err="1"/>
            <a:t>Partitional</a:t>
          </a:r>
          <a:endParaRPr lang="en-US"/>
        </a:p>
      </dgm:t>
    </dgm:pt>
    <dgm:pt modelId="{E62A54E3-ED18-4CB5-BE70-7800DAEDB26F}" type="parTrans" cxnId="{21894FC7-6127-4115-BC15-42E1C93196FA}">
      <dgm:prSet/>
      <dgm:spPr/>
      <dgm:t>
        <a:bodyPr/>
        <a:lstStyle/>
        <a:p>
          <a:endParaRPr lang="en-US"/>
        </a:p>
      </dgm:t>
    </dgm:pt>
    <dgm:pt modelId="{63771E81-9374-403C-9F18-BF4A0C7BAEC6}" type="sibTrans" cxnId="{21894FC7-6127-4115-BC15-42E1C93196FA}">
      <dgm:prSet/>
      <dgm:spPr/>
      <dgm:t>
        <a:bodyPr/>
        <a:lstStyle/>
        <a:p>
          <a:endParaRPr lang="en-US"/>
        </a:p>
      </dgm:t>
    </dgm:pt>
    <dgm:pt modelId="{78CCC6A1-97D9-4423-9A8A-697A621D7D86}">
      <dgm:prSet phldrT="[Text]"/>
      <dgm:spPr/>
      <dgm:t>
        <a:bodyPr/>
        <a:lstStyle/>
        <a:p>
          <a:r>
            <a:rPr lang="en-US"/>
            <a:t>K-Means</a:t>
          </a:r>
        </a:p>
      </dgm:t>
    </dgm:pt>
    <dgm:pt modelId="{A29B3404-CC5D-4851-8E73-B3F8C0A57B24}" type="parTrans" cxnId="{4D74D3D8-B11E-4124-B1A9-E879A50218B8}">
      <dgm:prSet/>
      <dgm:spPr/>
      <dgm:t>
        <a:bodyPr/>
        <a:lstStyle/>
        <a:p>
          <a:endParaRPr lang="en-US"/>
        </a:p>
      </dgm:t>
    </dgm:pt>
    <dgm:pt modelId="{B8720CBB-9826-4DEC-A2EB-5FA7E0A597D5}" type="sibTrans" cxnId="{4D74D3D8-B11E-4124-B1A9-E879A50218B8}">
      <dgm:prSet/>
      <dgm:spPr/>
      <dgm:t>
        <a:bodyPr/>
        <a:lstStyle/>
        <a:p>
          <a:endParaRPr lang="en-US"/>
        </a:p>
      </dgm:t>
    </dgm:pt>
    <dgm:pt modelId="{BC27E649-9017-4159-8149-A949A472F844}" type="pres">
      <dgm:prSet presAssocID="{0F9C4E17-43C7-4815-BBE3-8E67905EB53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5B7F4F2-8D8F-4174-8176-D08B0094676C}" type="pres">
      <dgm:prSet presAssocID="{0F9C4E17-43C7-4815-BBE3-8E67905EB53A}" presName="hierFlow" presStyleCnt="0"/>
      <dgm:spPr/>
    </dgm:pt>
    <dgm:pt modelId="{2BB6446B-E2C3-4960-904A-9B7672565D6B}" type="pres">
      <dgm:prSet presAssocID="{0F9C4E17-43C7-4815-BBE3-8E67905EB53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DA5DA6D9-CF41-4BA8-8BCD-D056BDD646D1}" type="pres">
      <dgm:prSet presAssocID="{AAF58A31-3531-44B9-B2F3-D6B7F11F6466}" presName="Name14" presStyleCnt="0"/>
      <dgm:spPr/>
    </dgm:pt>
    <dgm:pt modelId="{D54B3CFF-06C9-4EEB-A319-01BB466EDD45}" type="pres">
      <dgm:prSet presAssocID="{AAF58A31-3531-44B9-B2F3-D6B7F11F6466}" presName="level1Shape" presStyleLbl="node0" presStyleIdx="0" presStyleCnt="1">
        <dgm:presLayoutVars>
          <dgm:chPref val="3"/>
        </dgm:presLayoutVars>
      </dgm:prSet>
      <dgm:spPr/>
    </dgm:pt>
    <dgm:pt modelId="{A3B00710-E656-4BC7-8102-5C079C86FF1F}" type="pres">
      <dgm:prSet presAssocID="{AAF58A31-3531-44B9-B2F3-D6B7F11F6466}" presName="hierChild2" presStyleCnt="0"/>
      <dgm:spPr/>
    </dgm:pt>
    <dgm:pt modelId="{F2CBA987-4864-430B-B654-9733C528E969}" type="pres">
      <dgm:prSet presAssocID="{E62A54E3-ED18-4CB5-BE70-7800DAEDB26F}" presName="Name19" presStyleLbl="parChTrans1D2" presStyleIdx="0" presStyleCnt="3"/>
      <dgm:spPr/>
    </dgm:pt>
    <dgm:pt modelId="{CD47DE0B-C476-4D18-BD65-809AF8D486C2}" type="pres">
      <dgm:prSet presAssocID="{5F29B860-3812-46DC-BA0C-CA7E7D6F0CB4}" presName="Name21" presStyleCnt="0"/>
      <dgm:spPr/>
    </dgm:pt>
    <dgm:pt modelId="{2964FE3B-6D2C-4329-8DAB-6813FC735266}" type="pres">
      <dgm:prSet presAssocID="{5F29B860-3812-46DC-BA0C-CA7E7D6F0CB4}" presName="level2Shape" presStyleLbl="node2" presStyleIdx="0" presStyleCnt="3"/>
      <dgm:spPr/>
    </dgm:pt>
    <dgm:pt modelId="{A145D5E8-DAF1-48E8-89C3-B93CC7FB4B1D}" type="pres">
      <dgm:prSet presAssocID="{5F29B860-3812-46DC-BA0C-CA7E7D6F0CB4}" presName="hierChild3" presStyleCnt="0"/>
      <dgm:spPr/>
    </dgm:pt>
    <dgm:pt modelId="{E0BEAD09-51B9-4304-9A45-98668BC6A12B}" type="pres">
      <dgm:prSet presAssocID="{A29B3404-CC5D-4851-8E73-B3F8C0A57B24}" presName="Name19" presStyleLbl="parChTrans1D3" presStyleIdx="0" presStyleCnt="3"/>
      <dgm:spPr/>
    </dgm:pt>
    <dgm:pt modelId="{791D24B8-59C9-4754-B946-A904BC89D8DE}" type="pres">
      <dgm:prSet presAssocID="{78CCC6A1-97D9-4423-9A8A-697A621D7D86}" presName="Name21" presStyleCnt="0"/>
      <dgm:spPr/>
    </dgm:pt>
    <dgm:pt modelId="{4FD397D3-1F97-43DD-8EF2-E9BC0669FBBE}" type="pres">
      <dgm:prSet presAssocID="{78CCC6A1-97D9-4423-9A8A-697A621D7D86}" presName="level2Shape" presStyleLbl="node3" presStyleIdx="0" presStyleCnt="3"/>
      <dgm:spPr/>
    </dgm:pt>
    <dgm:pt modelId="{0F04454A-FEEB-482E-B7D7-7E0201913E78}" type="pres">
      <dgm:prSet presAssocID="{78CCC6A1-97D9-4423-9A8A-697A621D7D86}" presName="hierChild3" presStyleCnt="0"/>
      <dgm:spPr/>
    </dgm:pt>
    <dgm:pt modelId="{08FDA5BA-31FF-4A36-ADB1-6212F45F7145}" type="pres">
      <dgm:prSet presAssocID="{E88D1CBE-2B8D-4810-8133-845D7355D4F9}" presName="Name19" presStyleLbl="parChTrans1D2" presStyleIdx="1" presStyleCnt="3"/>
      <dgm:spPr/>
    </dgm:pt>
    <dgm:pt modelId="{794D0E90-C153-4D73-862C-11A1AA70EFEA}" type="pres">
      <dgm:prSet presAssocID="{0D3C47C6-9CED-4A5E-BE11-4FBD1F32518E}" presName="Name21" presStyleCnt="0"/>
      <dgm:spPr/>
    </dgm:pt>
    <dgm:pt modelId="{ED0035E5-A323-4C45-9383-54E57EACE7DA}" type="pres">
      <dgm:prSet presAssocID="{0D3C47C6-9CED-4A5E-BE11-4FBD1F32518E}" presName="level2Shape" presStyleLbl="node2" presStyleIdx="1" presStyleCnt="3"/>
      <dgm:spPr/>
    </dgm:pt>
    <dgm:pt modelId="{F6FF3B5A-96D0-44B3-8401-3C428F9B6ED5}" type="pres">
      <dgm:prSet presAssocID="{0D3C47C6-9CED-4A5E-BE11-4FBD1F32518E}" presName="hierChild3" presStyleCnt="0"/>
      <dgm:spPr/>
    </dgm:pt>
    <dgm:pt modelId="{3F47C602-1889-452C-923D-B0F9C702BBE5}" type="pres">
      <dgm:prSet presAssocID="{F340024B-BA7E-401A-8748-E99042841D37}" presName="Name19" presStyleLbl="parChTrans1D3" presStyleIdx="1" presStyleCnt="3"/>
      <dgm:spPr/>
    </dgm:pt>
    <dgm:pt modelId="{980435FF-F565-45BB-ABBE-02F05E4D87BC}" type="pres">
      <dgm:prSet presAssocID="{2EF24550-71FB-4097-BDA5-B81EE46794CD}" presName="Name21" presStyleCnt="0"/>
      <dgm:spPr/>
    </dgm:pt>
    <dgm:pt modelId="{A09A58BC-E8B6-467B-B824-9D3333305C18}" type="pres">
      <dgm:prSet presAssocID="{2EF24550-71FB-4097-BDA5-B81EE46794CD}" presName="level2Shape" presStyleLbl="node3" presStyleIdx="1" presStyleCnt="3"/>
      <dgm:spPr/>
    </dgm:pt>
    <dgm:pt modelId="{2DE41BE1-6569-431E-A150-328C4E811309}" type="pres">
      <dgm:prSet presAssocID="{2EF24550-71FB-4097-BDA5-B81EE46794CD}" presName="hierChild3" presStyleCnt="0"/>
      <dgm:spPr/>
    </dgm:pt>
    <dgm:pt modelId="{A81843BF-852F-4F8D-870F-D3620FA7C680}" type="pres">
      <dgm:prSet presAssocID="{FE7ECFE6-14EA-4080-8B70-083ED1503036}" presName="Name19" presStyleLbl="parChTrans1D2" presStyleIdx="2" presStyleCnt="3"/>
      <dgm:spPr/>
    </dgm:pt>
    <dgm:pt modelId="{E0563745-BD73-40AC-95F0-B7C475B1D7DD}" type="pres">
      <dgm:prSet presAssocID="{D1629E06-FE23-4A0E-9EA9-421A3803ED74}" presName="Name21" presStyleCnt="0"/>
      <dgm:spPr/>
    </dgm:pt>
    <dgm:pt modelId="{B766B2A3-9930-40EE-9821-38F7019590CB}" type="pres">
      <dgm:prSet presAssocID="{D1629E06-FE23-4A0E-9EA9-421A3803ED74}" presName="level2Shape" presStyleLbl="node2" presStyleIdx="2" presStyleCnt="3"/>
      <dgm:spPr/>
    </dgm:pt>
    <dgm:pt modelId="{43CE9EBA-3A7C-4C94-8F38-47AB6CB47E42}" type="pres">
      <dgm:prSet presAssocID="{D1629E06-FE23-4A0E-9EA9-421A3803ED74}" presName="hierChild3" presStyleCnt="0"/>
      <dgm:spPr/>
    </dgm:pt>
    <dgm:pt modelId="{9C4D12F8-9527-4A37-988C-75BF9A57A8C6}" type="pres">
      <dgm:prSet presAssocID="{EB9BC057-6BE0-4DC4-8C52-1E539AEF8109}" presName="Name19" presStyleLbl="parChTrans1D3" presStyleIdx="2" presStyleCnt="3"/>
      <dgm:spPr/>
    </dgm:pt>
    <dgm:pt modelId="{A551D844-B2EC-46CC-AB23-B82926311226}" type="pres">
      <dgm:prSet presAssocID="{6ED33C2E-2E46-40B1-83A4-243481005D75}" presName="Name21" presStyleCnt="0"/>
      <dgm:spPr/>
    </dgm:pt>
    <dgm:pt modelId="{5BBF67E6-8A15-446F-AD95-13DC0B364D75}" type="pres">
      <dgm:prSet presAssocID="{6ED33C2E-2E46-40B1-83A4-243481005D75}" presName="level2Shape" presStyleLbl="node3" presStyleIdx="2" presStyleCnt="3"/>
      <dgm:spPr/>
    </dgm:pt>
    <dgm:pt modelId="{C1FE1E4F-22D9-4F79-8778-C1B565AEF549}" type="pres">
      <dgm:prSet presAssocID="{6ED33C2E-2E46-40B1-83A4-243481005D75}" presName="hierChild3" presStyleCnt="0"/>
      <dgm:spPr/>
    </dgm:pt>
    <dgm:pt modelId="{CDFF87F8-3B91-4B3F-A79E-1F00F7B9DB2A}" type="pres">
      <dgm:prSet presAssocID="{0F9C4E17-43C7-4815-BBE3-8E67905EB53A}" presName="bgShapesFlow" presStyleCnt="0"/>
      <dgm:spPr/>
    </dgm:pt>
  </dgm:ptLst>
  <dgm:cxnLst>
    <dgm:cxn modelId="{7BD81F05-AA46-4F78-918F-1586152AAF25}" type="presOf" srcId="{AAF58A31-3531-44B9-B2F3-D6B7F11F6466}" destId="{D54B3CFF-06C9-4EEB-A319-01BB466EDD45}" srcOrd="0" destOrd="0" presId="urn:microsoft.com/office/officeart/2005/8/layout/hierarchy6"/>
    <dgm:cxn modelId="{F840950A-60A5-4428-B919-13DB0C5610E5}" type="presOf" srcId="{A29B3404-CC5D-4851-8E73-B3F8C0A57B24}" destId="{E0BEAD09-51B9-4304-9A45-98668BC6A12B}" srcOrd="0" destOrd="0" presId="urn:microsoft.com/office/officeart/2005/8/layout/hierarchy6"/>
    <dgm:cxn modelId="{259AC125-C2D6-4840-B7C7-A5C6CEF70360}" type="presOf" srcId="{D1629E06-FE23-4A0E-9EA9-421A3803ED74}" destId="{B766B2A3-9930-40EE-9821-38F7019590CB}" srcOrd="0" destOrd="0" presId="urn:microsoft.com/office/officeart/2005/8/layout/hierarchy6"/>
    <dgm:cxn modelId="{45AF1626-E09A-40A4-98BE-4B81018B0388}" srcId="{AAF58A31-3531-44B9-B2F3-D6B7F11F6466}" destId="{D1629E06-FE23-4A0E-9EA9-421A3803ED74}" srcOrd="2" destOrd="0" parTransId="{FE7ECFE6-14EA-4080-8B70-083ED1503036}" sibTransId="{C08705EB-FE96-4071-8F07-5D80A9508011}"/>
    <dgm:cxn modelId="{1862A635-C51E-456E-8DA2-3753E278AD50}" type="presOf" srcId="{E62A54E3-ED18-4CB5-BE70-7800DAEDB26F}" destId="{F2CBA987-4864-430B-B654-9733C528E969}" srcOrd="0" destOrd="0" presId="urn:microsoft.com/office/officeart/2005/8/layout/hierarchy6"/>
    <dgm:cxn modelId="{9684C261-3C0F-4C43-8141-1ED5348B8172}" type="presOf" srcId="{EB9BC057-6BE0-4DC4-8C52-1E539AEF8109}" destId="{9C4D12F8-9527-4A37-988C-75BF9A57A8C6}" srcOrd="0" destOrd="0" presId="urn:microsoft.com/office/officeart/2005/8/layout/hierarchy6"/>
    <dgm:cxn modelId="{7E516762-05EF-4EC2-892D-AE6484AE03B4}" type="presOf" srcId="{F340024B-BA7E-401A-8748-E99042841D37}" destId="{3F47C602-1889-452C-923D-B0F9C702BBE5}" srcOrd="0" destOrd="0" presId="urn:microsoft.com/office/officeart/2005/8/layout/hierarchy6"/>
    <dgm:cxn modelId="{1BB9BA67-03AF-4429-AECA-830FD5276A7E}" srcId="{0D3C47C6-9CED-4A5E-BE11-4FBD1F32518E}" destId="{2EF24550-71FB-4097-BDA5-B81EE46794CD}" srcOrd="0" destOrd="0" parTransId="{F340024B-BA7E-401A-8748-E99042841D37}" sibTransId="{DE3A827A-A09A-484F-BB56-39B54A2478C3}"/>
    <dgm:cxn modelId="{2F49256A-FAD6-4A7E-9D8C-F42F0714BDBA}" type="presOf" srcId="{2EF24550-71FB-4097-BDA5-B81EE46794CD}" destId="{A09A58BC-E8B6-467B-B824-9D3333305C18}" srcOrd="0" destOrd="0" presId="urn:microsoft.com/office/officeart/2005/8/layout/hierarchy6"/>
    <dgm:cxn modelId="{F5A0FB6D-BC7F-449F-9DE0-6EDAFF288F2E}" type="presOf" srcId="{E88D1CBE-2B8D-4810-8133-845D7355D4F9}" destId="{08FDA5BA-31FF-4A36-ADB1-6212F45F7145}" srcOrd="0" destOrd="0" presId="urn:microsoft.com/office/officeart/2005/8/layout/hierarchy6"/>
    <dgm:cxn modelId="{6BD20B4E-BA9B-4CD7-8764-2D388ED5B317}" type="presOf" srcId="{0F9C4E17-43C7-4815-BBE3-8E67905EB53A}" destId="{BC27E649-9017-4159-8149-A949A472F844}" srcOrd="0" destOrd="0" presId="urn:microsoft.com/office/officeart/2005/8/layout/hierarchy6"/>
    <dgm:cxn modelId="{2B7E7057-B36F-48F9-A62A-85BEBAFB7E64}" type="presOf" srcId="{0D3C47C6-9CED-4A5E-BE11-4FBD1F32518E}" destId="{ED0035E5-A323-4C45-9383-54E57EACE7DA}" srcOrd="0" destOrd="0" presId="urn:microsoft.com/office/officeart/2005/8/layout/hierarchy6"/>
    <dgm:cxn modelId="{08FBE559-4EAE-4056-A173-E1493BE7C6F2}" srcId="{D1629E06-FE23-4A0E-9EA9-421A3803ED74}" destId="{6ED33C2E-2E46-40B1-83A4-243481005D75}" srcOrd="0" destOrd="0" parTransId="{EB9BC057-6BE0-4DC4-8C52-1E539AEF8109}" sibTransId="{8A19DECA-AE48-4315-9E60-1522C041C910}"/>
    <dgm:cxn modelId="{2A662693-95B5-45CB-8052-41FCD0692FD3}" type="presOf" srcId="{FE7ECFE6-14EA-4080-8B70-083ED1503036}" destId="{A81843BF-852F-4F8D-870F-D3620FA7C680}" srcOrd="0" destOrd="0" presId="urn:microsoft.com/office/officeart/2005/8/layout/hierarchy6"/>
    <dgm:cxn modelId="{A8B2DF94-4DAD-43A7-827A-56E815720BD5}" type="presOf" srcId="{6ED33C2E-2E46-40B1-83A4-243481005D75}" destId="{5BBF67E6-8A15-446F-AD95-13DC0B364D75}" srcOrd="0" destOrd="0" presId="urn:microsoft.com/office/officeart/2005/8/layout/hierarchy6"/>
    <dgm:cxn modelId="{C91AFBA7-55BD-4B8F-B4D6-26939E74B793}" type="presOf" srcId="{78CCC6A1-97D9-4423-9A8A-697A621D7D86}" destId="{4FD397D3-1F97-43DD-8EF2-E9BC0669FBBE}" srcOrd="0" destOrd="0" presId="urn:microsoft.com/office/officeart/2005/8/layout/hierarchy6"/>
    <dgm:cxn modelId="{490DB2B0-840E-4279-991C-4B5220F148DD}" srcId="{AAF58A31-3531-44B9-B2F3-D6B7F11F6466}" destId="{0D3C47C6-9CED-4A5E-BE11-4FBD1F32518E}" srcOrd="1" destOrd="0" parTransId="{E88D1CBE-2B8D-4810-8133-845D7355D4F9}" sibTransId="{D2EBACA9-F50D-4378-B5BF-FE9CF84EFCCE}"/>
    <dgm:cxn modelId="{21894FC7-6127-4115-BC15-42E1C93196FA}" srcId="{AAF58A31-3531-44B9-B2F3-D6B7F11F6466}" destId="{5F29B860-3812-46DC-BA0C-CA7E7D6F0CB4}" srcOrd="0" destOrd="0" parTransId="{E62A54E3-ED18-4CB5-BE70-7800DAEDB26F}" sibTransId="{63771E81-9374-403C-9F18-BF4A0C7BAEC6}"/>
    <dgm:cxn modelId="{F82079C7-8F61-442D-BEBD-A3A868AE828D}" srcId="{0F9C4E17-43C7-4815-BBE3-8E67905EB53A}" destId="{AAF58A31-3531-44B9-B2F3-D6B7F11F6466}" srcOrd="0" destOrd="0" parTransId="{97FB1D73-6918-4C6D-A304-C2703F6CEC57}" sibTransId="{6AE805AD-EFBF-4B3F-9DC5-1D95ABA379ED}"/>
    <dgm:cxn modelId="{7468C5D0-775C-4FEE-9DCC-C5FA97E9A568}" type="presOf" srcId="{5F29B860-3812-46DC-BA0C-CA7E7D6F0CB4}" destId="{2964FE3B-6D2C-4329-8DAB-6813FC735266}" srcOrd="0" destOrd="0" presId="urn:microsoft.com/office/officeart/2005/8/layout/hierarchy6"/>
    <dgm:cxn modelId="{4D74D3D8-B11E-4124-B1A9-E879A50218B8}" srcId="{5F29B860-3812-46DC-BA0C-CA7E7D6F0CB4}" destId="{78CCC6A1-97D9-4423-9A8A-697A621D7D86}" srcOrd="0" destOrd="0" parTransId="{A29B3404-CC5D-4851-8E73-B3F8C0A57B24}" sibTransId="{B8720CBB-9826-4DEC-A2EB-5FA7E0A597D5}"/>
    <dgm:cxn modelId="{FB841505-3792-48FF-BD75-BF1450922FA9}" type="presParOf" srcId="{BC27E649-9017-4159-8149-A949A472F844}" destId="{B5B7F4F2-8D8F-4174-8176-D08B0094676C}" srcOrd="0" destOrd="0" presId="urn:microsoft.com/office/officeart/2005/8/layout/hierarchy6"/>
    <dgm:cxn modelId="{3959DFD7-6CD2-408E-A1F0-C58EF9C94BBC}" type="presParOf" srcId="{B5B7F4F2-8D8F-4174-8176-D08B0094676C}" destId="{2BB6446B-E2C3-4960-904A-9B7672565D6B}" srcOrd="0" destOrd="0" presId="urn:microsoft.com/office/officeart/2005/8/layout/hierarchy6"/>
    <dgm:cxn modelId="{D0BECC7C-84CE-48A4-83B5-F014C4E5315E}" type="presParOf" srcId="{2BB6446B-E2C3-4960-904A-9B7672565D6B}" destId="{DA5DA6D9-CF41-4BA8-8BCD-D056BDD646D1}" srcOrd="0" destOrd="0" presId="urn:microsoft.com/office/officeart/2005/8/layout/hierarchy6"/>
    <dgm:cxn modelId="{4ABB9D9C-3CF4-404F-98E8-72B4BE5CD656}" type="presParOf" srcId="{DA5DA6D9-CF41-4BA8-8BCD-D056BDD646D1}" destId="{D54B3CFF-06C9-4EEB-A319-01BB466EDD45}" srcOrd="0" destOrd="0" presId="urn:microsoft.com/office/officeart/2005/8/layout/hierarchy6"/>
    <dgm:cxn modelId="{B2E8B153-32B3-4A5C-A617-6A2631FDA001}" type="presParOf" srcId="{DA5DA6D9-CF41-4BA8-8BCD-D056BDD646D1}" destId="{A3B00710-E656-4BC7-8102-5C079C86FF1F}" srcOrd="1" destOrd="0" presId="urn:microsoft.com/office/officeart/2005/8/layout/hierarchy6"/>
    <dgm:cxn modelId="{A843BAE4-FF32-499D-B42F-6136074BA745}" type="presParOf" srcId="{A3B00710-E656-4BC7-8102-5C079C86FF1F}" destId="{F2CBA987-4864-430B-B654-9733C528E969}" srcOrd="0" destOrd="0" presId="urn:microsoft.com/office/officeart/2005/8/layout/hierarchy6"/>
    <dgm:cxn modelId="{65729B6A-D9DF-41CD-A7E4-7F28FBE043F3}" type="presParOf" srcId="{A3B00710-E656-4BC7-8102-5C079C86FF1F}" destId="{CD47DE0B-C476-4D18-BD65-809AF8D486C2}" srcOrd="1" destOrd="0" presId="urn:microsoft.com/office/officeart/2005/8/layout/hierarchy6"/>
    <dgm:cxn modelId="{8AE8F1E3-86FE-4FC9-B682-2E1D77DAFE68}" type="presParOf" srcId="{CD47DE0B-C476-4D18-BD65-809AF8D486C2}" destId="{2964FE3B-6D2C-4329-8DAB-6813FC735266}" srcOrd="0" destOrd="0" presId="urn:microsoft.com/office/officeart/2005/8/layout/hierarchy6"/>
    <dgm:cxn modelId="{CAC85550-A268-4F23-98D2-2B18EDBDF27A}" type="presParOf" srcId="{CD47DE0B-C476-4D18-BD65-809AF8D486C2}" destId="{A145D5E8-DAF1-48E8-89C3-B93CC7FB4B1D}" srcOrd="1" destOrd="0" presId="urn:microsoft.com/office/officeart/2005/8/layout/hierarchy6"/>
    <dgm:cxn modelId="{B07B122D-2B4B-4DFE-B434-97A6D26636E5}" type="presParOf" srcId="{A145D5E8-DAF1-48E8-89C3-B93CC7FB4B1D}" destId="{E0BEAD09-51B9-4304-9A45-98668BC6A12B}" srcOrd="0" destOrd="0" presId="urn:microsoft.com/office/officeart/2005/8/layout/hierarchy6"/>
    <dgm:cxn modelId="{4A0F13BF-3DE8-48C1-ACC1-1EE039C5AE02}" type="presParOf" srcId="{A145D5E8-DAF1-48E8-89C3-B93CC7FB4B1D}" destId="{791D24B8-59C9-4754-B946-A904BC89D8DE}" srcOrd="1" destOrd="0" presId="urn:microsoft.com/office/officeart/2005/8/layout/hierarchy6"/>
    <dgm:cxn modelId="{9115E301-AAA6-475D-A2EC-96B0DAF7AB1B}" type="presParOf" srcId="{791D24B8-59C9-4754-B946-A904BC89D8DE}" destId="{4FD397D3-1F97-43DD-8EF2-E9BC0669FBBE}" srcOrd="0" destOrd="0" presId="urn:microsoft.com/office/officeart/2005/8/layout/hierarchy6"/>
    <dgm:cxn modelId="{FEE03210-65B7-4E48-97D6-FD6ED5304ABE}" type="presParOf" srcId="{791D24B8-59C9-4754-B946-A904BC89D8DE}" destId="{0F04454A-FEEB-482E-B7D7-7E0201913E78}" srcOrd="1" destOrd="0" presId="urn:microsoft.com/office/officeart/2005/8/layout/hierarchy6"/>
    <dgm:cxn modelId="{4E14FA3C-01C2-4612-89D5-B658E9A69E2E}" type="presParOf" srcId="{A3B00710-E656-4BC7-8102-5C079C86FF1F}" destId="{08FDA5BA-31FF-4A36-ADB1-6212F45F7145}" srcOrd="2" destOrd="0" presId="urn:microsoft.com/office/officeart/2005/8/layout/hierarchy6"/>
    <dgm:cxn modelId="{BF69EFF8-5A98-4338-B46F-FC2C9AD51E5C}" type="presParOf" srcId="{A3B00710-E656-4BC7-8102-5C079C86FF1F}" destId="{794D0E90-C153-4D73-862C-11A1AA70EFEA}" srcOrd="3" destOrd="0" presId="urn:microsoft.com/office/officeart/2005/8/layout/hierarchy6"/>
    <dgm:cxn modelId="{1D43A6CA-0581-4C3D-9A58-D219D47350EB}" type="presParOf" srcId="{794D0E90-C153-4D73-862C-11A1AA70EFEA}" destId="{ED0035E5-A323-4C45-9383-54E57EACE7DA}" srcOrd="0" destOrd="0" presId="urn:microsoft.com/office/officeart/2005/8/layout/hierarchy6"/>
    <dgm:cxn modelId="{D637EF66-5040-4E54-BC78-0E4BD7E054D6}" type="presParOf" srcId="{794D0E90-C153-4D73-862C-11A1AA70EFEA}" destId="{F6FF3B5A-96D0-44B3-8401-3C428F9B6ED5}" srcOrd="1" destOrd="0" presId="urn:microsoft.com/office/officeart/2005/8/layout/hierarchy6"/>
    <dgm:cxn modelId="{E1A1F69D-357E-4D5C-A3EC-C8408F1C5302}" type="presParOf" srcId="{F6FF3B5A-96D0-44B3-8401-3C428F9B6ED5}" destId="{3F47C602-1889-452C-923D-B0F9C702BBE5}" srcOrd="0" destOrd="0" presId="urn:microsoft.com/office/officeart/2005/8/layout/hierarchy6"/>
    <dgm:cxn modelId="{764295FC-C6E4-47F0-A4C4-C12C76EF6C62}" type="presParOf" srcId="{F6FF3B5A-96D0-44B3-8401-3C428F9B6ED5}" destId="{980435FF-F565-45BB-ABBE-02F05E4D87BC}" srcOrd="1" destOrd="0" presId="urn:microsoft.com/office/officeart/2005/8/layout/hierarchy6"/>
    <dgm:cxn modelId="{0001E151-9D88-40F4-8F10-4FC4FE59E48C}" type="presParOf" srcId="{980435FF-F565-45BB-ABBE-02F05E4D87BC}" destId="{A09A58BC-E8B6-467B-B824-9D3333305C18}" srcOrd="0" destOrd="0" presId="urn:microsoft.com/office/officeart/2005/8/layout/hierarchy6"/>
    <dgm:cxn modelId="{F0EACEDB-450B-4C17-903E-8CCE8BC96EA2}" type="presParOf" srcId="{980435FF-F565-45BB-ABBE-02F05E4D87BC}" destId="{2DE41BE1-6569-431E-A150-328C4E811309}" srcOrd="1" destOrd="0" presId="urn:microsoft.com/office/officeart/2005/8/layout/hierarchy6"/>
    <dgm:cxn modelId="{D595E0F8-2CBE-4886-BE53-4E744E151FAF}" type="presParOf" srcId="{A3B00710-E656-4BC7-8102-5C079C86FF1F}" destId="{A81843BF-852F-4F8D-870F-D3620FA7C680}" srcOrd="4" destOrd="0" presId="urn:microsoft.com/office/officeart/2005/8/layout/hierarchy6"/>
    <dgm:cxn modelId="{387763B8-F7BC-4A7C-93C5-67C516DCAA0F}" type="presParOf" srcId="{A3B00710-E656-4BC7-8102-5C079C86FF1F}" destId="{E0563745-BD73-40AC-95F0-B7C475B1D7DD}" srcOrd="5" destOrd="0" presId="urn:microsoft.com/office/officeart/2005/8/layout/hierarchy6"/>
    <dgm:cxn modelId="{334726F9-B6AE-436D-879A-E41BFA72CFD2}" type="presParOf" srcId="{E0563745-BD73-40AC-95F0-B7C475B1D7DD}" destId="{B766B2A3-9930-40EE-9821-38F7019590CB}" srcOrd="0" destOrd="0" presId="urn:microsoft.com/office/officeart/2005/8/layout/hierarchy6"/>
    <dgm:cxn modelId="{4D7BB98A-1067-4B5E-BB75-2DE348BDAC32}" type="presParOf" srcId="{E0563745-BD73-40AC-95F0-B7C475B1D7DD}" destId="{43CE9EBA-3A7C-4C94-8F38-47AB6CB47E42}" srcOrd="1" destOrd="0" presId="urn:microsoft.com/office/officeart/2005/8/layout/hierarchy6"/>
    <dgm:cxn modelId="{EB3E0B24-447C-425D-8428-7C3861ECE1DC}" type="presParOf" srcId="{43CE9EBA-3A7C-4C94-8F38-47AB6CB47E42}" destId="{9C4D12F8-9527-4A37-988C-75BF9A57A8C6}" srcOrd="0" destOrd="0" presId="urn:microsoft.com/office/officeart/2005/8/layout/hierarchy6"/>
    <dgm:cxn modelId="{CB45DD3D-DE04-4CBB-9523-D676790CF940}" type="presParOf" srcId="{43CE9EBA-3A7C-4C94-8F38-47AB6CB47E42}" destId="{A551D844-B2EC-46CC-AB23-B82926311226}" srcOrd="1" destOrd="0" presId="urn:microsoft.com/office/officeart/2005/8/layout/hierarchy6"/>
    <dgm:cxn modelId="{9737EE50-F460-4EA4-9321-6E61037E472A}" type="presParOf" srcId="{A551D844-B2EC-46CC-AB23-B82926311226}" destId="{5BBF67E6-8A15-446F-AD95-13DC0B364D75}" srcOrd="0" destOrd="0" presId="urn:microsoft.com/office/officeart/2005/8/layout/hierarchy6"/>
    <dgm:cxn modelId="{FEE6EB7A-6673-48AD-BBDE-86F3BBCA8220}" type="presParOf" srcId="{A551D844-B2EC-46CC-AB23-B82926311226}" destId="{C1FE1E4F-22D9-4F79-8778-C1B565AEF549}" srcOrd="1" destOrd="0" presId="urn:microsoft.com/office/officeart/2005/8/layout/hierarchy6"/>
    <dgm:cxn modelId="{A7029A7C-C511-4155-B4C7-B55EDD20CD83}" type="presParOf" srcId="{BC27E649-9017-4159-8149-A949A472F844}" destId="{CDFF87F8-3B91-4B3F-A79E-1F00F7B9DB2A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7A5A42-28BB-42BB-9C05-707B8DFFCAFE}" type="doc">
      <dgm:prSet loTypeId="urn:microsoft.com/office/officeart/2005/8/layout/process1" loCatId="process" qsTypeId="urn:microsoft.com/office/officeart/2005/8/quickstyle/simple1" qsCatId="simple" csTypeId="urn:microsoft.com/office/officeart/2005/8/colors/accent0_2" csCatId="mainScheme" phldr="1"/>
      <dgm:spPr/>
    </dgm:pt>
    <dgm:pt modelId="{3AB81BD3-6791-429D-8FCB-727111FE1027}">
      <dgm:prSet phldr="0"/>
      <dgm:spPr/>
      <dgm:t>
        <a:bodyPr/>
        <a:lstStyle/>
        <a:p>
          <a:pPr algn="l" rtl="0"/>
          <a:r>
            <a:rPr lang="en-US" sz="2000">
              <a:latin typeface="Calibri"/>
            </a:rPr>
            <a:t>Initialize each point as a separate cluster</a:t>
          </a:r>
        </a:p>
      </dgm:t>
    </dgm:pt>
    <dgm:pt modelId="{23EE0D95-A37A-4714-8F6C-5B8EAFD729AC}" type="parTrans" cxnId="{15936797-0F9D-4607-BCC2-D8605D0FCB2C}">
      <dgm:prSet/>
      <dgm:spPr/>
    </dgm:pt>
    <dgm:pt modelId="{CF42F6EA-CFD5-4DC0-ACBD-96903786500C}" type="sibTrans" cxnId="{15936797-0F9D-4607-BCC2-D8605D0FCB2C}">
      <dgm:prSet/>
      <dgm:spPr/>
      <dgm:t>
        <a:bodyPr/>
        <a:lstStyle/>
        <a:p>
          <a:endParaRPr lang="en-US"/>
        </a:p>
      </dgm:t>
    </dgm:pt>
    <dgm:pt modelId="{BE89F7CC-4806-499B-92A8-BDA89E12AE2B}">
      <dgm:prSet phldr="0"/>
      <dgm:spPr/>
      <dgm:t>
        <a:bodyPr/>
        <a:lstStyle/>
        <a:p>
          <a:pPr algn="l" rtl="0"/>
          <a:r>
            <a:rPr lang="en-US" sz="2000">
              <a:latin typeface="Calibri"/>
            </a:rPr>
            <a:t>Compute pairwise distance matrix</a:t>
          </a:r>
        </a:p>
      </dgm:t>
    </dgm:pt>
    <dgm:pt modelId="{6E5D8944-67B2-4D1A-A6F0-237FA908ABAF}" type="parTrans" cxnId="{93666893-57A1-4E3E-95D1-7F803DDAD7C1}">
      <dgm:prSet/>
      <dgm:spPr/>
    </dgm:pt>
    <dgm:pt modelId="{36A9BB10-9BFA-4D00-8B92-AF860A573862}" type="sibTrans" cxnId="{93666893-57A1-4E3E-95D1-7F803DDAD7C1}">
      <dgm:prSet/>
      <dgm:spPr/>
      <dgm:t>
        <a:bodyPr/>
        <a:lstStyle/>
        <a:p>
          <a:endParaRPr lang="en-US"/>
        </a:p>
      </dgm:t>
    </dgm:pt>
    <dgm:pt modelId="{9172D100-8030-4371-A557-C031BDE91005}">
      <dgm:prSet phldr="0"/>
      <dgm:spPr/>
      <dgm:t>
        <a:bodyPr/>
        <a:lstStyle/>
        <a:p>
          <a:pPr algn="l" rtl="0"/>
          <a:r>
            <a:rPr lang="en-US" sz="2000">
              <a:latin typeface="Calibri"/>
            </a:rPr>
            <a:t>Merge the two closest clusters</a:t>
          </a:r>
        </a:p>
      </dgm:t>
    </dgm:pt>
    <dgm:pt modelId="{2A0AFD7E-B999-42DD-A260-C3C24F147BCC}" type="parTrans" cxnId="{EBF39F28-4191-48B1-90E8-F7F99341B40D}">
      <dgm:prSet/>
      <dgm:spPr/>
    </dgm:pt>
    <dgm:pt modelId="{3DA2C742-D9F2-4D1A-8C73-A8B4CBEDF1E3}" type="sibTrans" cxnId="{EBF39F28-4191-48B1-90E8-F7F99341B40D}">
      <dgm:prSet/>
      <dgm:spPr/>
      <dgm:t>
        <a:bodyPr/>
        <a:lstStyle/>
        <a:p>
          <a:endParaRPr lang="en-US"/>
        </a:p>
      </dgm:t>
    </dgm:pt>
    <dgm:pt modelId="{10BBBA61-2A82-435C-8CED-5BC31D742163}">
      <dgm:prSet phldr="0"/>
      <dgm:spPr/>
      <dgm:t>
        <a:bodyPr/>
        <a:lstStyle/>
        <a:p>
          <a:pPr algn="l" rtl="0"/>
          <a:r>
            <a:rPr lang="en-US" sz="2000">
              <a:latin typeface="Calibri"/>
            </a:rPr>
            <a:t>Update distances</a:t>
          </a:r>
        </a:p>
      </dgm:t>
    </dgm:pt>
    <dgm:pt modelId="{CBC32DC2-1520-4DE9-A830-ED90892E52B5}" type="parTrans" cxnId="{BAA6D5FB-7E1D-4B9D-A8D1-E8E8F4F916AD}">
      <dgm:prSet/>
      <dgm:spPr/>
    </dgm:pt>
    <dgm:pt modelId="{0CEA828D-E0E5-43D8-84DC-135C42907517}" type="sibTrans" cxnId="{BAA6D5FB-7E1D-4B9D-A8D1-E8E8F4F916AD}">
      <dgm:prSet/>
      <dgm:spPr/>
      <dgm:t>
        <a:bodyPr/>
        <a:lstStyle/>
        <a:p>
          <a:endParaRPr lang="en-US"/>
        </a:p>
      </dgm:t>
    </dgm:pt>
    <dgm:pt modelId="{4B17DC17-8E05-4930-8741-ABE31E632C0F}">
      <dgm:prSet phldr="0"/>
      <dgm:spPr/>
      <dgm:t>
        <a:bodyPr/>
        <a:lstStyle/>
        <a:p>
          <a:pPr algn="l" rtl="0"/>
          <a:r>
            <a:rPr lang="en-US" sz="2000">
              <a:latin typeface="Calibri"/>
            </a:rPr>
            <a:t>Repeat until one cluster remains</a:t>
          </a:r>
        </a:p>
      </dgm:t>
    </dgm:pt>
    <dgm:pt modelId="{F0F9933D-6CB5-4E1F-B897-8D69E2AE7072}" type="parTrans" cxnId="{DF555D22-380D-42D3-9199-ED3BCBC3B909}">
      <dgm:prSet/>
      <dgm:spPr/>
    </dgm:pt>
    <dgm:pt modelId="{A9953FF4-930D-4083-B935-3956AA5AF358}" type="sibTrans" cxnId="{DF555D22-380D-42D3-9199-ED3BCBC3B909}">
      <dgm:prSet/>
      <dgm:spPr/>
      <dgm:t>
        <a:bodyPr/>
        <a:lstStyle/>
        <a:p>
          <a:endParaRPr lang="en-US"/>
        </a:p>
      </dgm:t>
    </dgm:pt>
    <dgm:pt modelId="{BA429944-B43A-418D-8D2A-5CC265C829F5}" type="pres">
      <dgm:prSet presAssocID="{167A5A42-28BB-42BB-9C05-707B8DFFCAFE}" presName="Name0" presStyleCnt="0">
        <dgm:presLayoutVars>
          <dgm:dir/>
          <dgm:resizeHandles val="exact"/>
        </dgm:presLayoutVars>
      </dgm:prSet>
      <dgm:spPr/>
    </dgm:pt>
    <dgm:pt modelId="{428388C6-72A5-48DF-BF68-825385543828}" type="pres">
      <dgm:prSet presAssocID="{3AB81BD3-6791-429D-8FCB-727111FE1027}" presName="node" presStyleLbl="node1" presStyleIdx="0" presStyleCnt="5">
        <dgm:presLayoutVars>
          <dgm:bulletEnabled val="1"/>
        </dgm:presLayoutVars>
      </dgm:prSet>
      <dgm:spPr/>
    </dgm:pt>
    <dgm:pt modelId="{818A6762-B13B-4DFA-A6C4-C290F65E2AF5}" type="pres">
      <dgm:prSet presAssocID="{CF42F6EA-CFD5-4DC0-ACBD-96903786500C}" presName="sibTrans" presStyleLbl="sibTrans2D1" presStyleIdx="0" presStyleCnt="4"/>
      <dgm:spPr/>
    </dgm:pt>
    <dgm:pt modelId="{4B7C6A94-ECEF-4EA1-B560-42C7A445E655}" type="pres">
      <dgm:prSet presAssocID="{CF42F6EA-CFD5-4DC0-ACBD-96903786500C}" presName="connectorText" presStyleLbl="sibTrans2D1" presStyleIdx="0" presStyleCnt="4"/>
      <dgm:spPr/>
    </dgm:pt>
    <dgm:pt modelId="{BDA745BF-180A-45E4-B340-E2D3A9977A9B}" type="pres">
      <dgm:prSet presAssocID="{BE89F7CC-4806-499B-92A8-BDA89E12AE2B}" presName="node" presStyleLbl="node1" presStyleIdx="1" presStyleCnt="5">
        <dgm:presLayoutVars>
          <dgm:bulletEnabled val="1"/>
        </dgm:presLayoutVars>
      </dgm:prSet>
      <dgm:spPr/>
    </dgm:pt>
    <dgm:pt modelId="{2AAE5645-962D-4C29-B83D-0DED15E644F0}" type="pres">
      <dgm:prSet presAssocID="{36A9BB10-9BFA-4D00-8B92-AF860A573862}" presName="sibTrans" presStyleLbl="sibTrans2D1" presStyleIdx="1" presStyleCnt="4"/>
      <dgm:spPr/>
    </dgm:pt>
    <dgm:pt modelId="{2E4AE9C6-B848-4651-B211-F02114B3043E}" type="pres">
      <dgm:prSet presAssocID="{36A9BB10-9BFA-4D00-8B92-AF860A573862}" presName="connectorText" presStyleLbl="sibTrans2D1" presStyleIdx="1" presStyleCnt="4"/>
      <dgm:spPr/>
    </dgm:pt>
    <dgm:pt modelId="{5273D8C4-2264-42C0-BC3E-D46615686B05}" type="pres">
      <dgm:prSet presAssocID="{9172D100-8030-4371-A557-C031BDE91005}" presName="node" presStyleLbl="node1" presStyleIdx="2" presStyleCnt="5">
        <dgm:presLayoutVars>
          <dgm:bulletEnabled val="1"/>
        </dgm:presLayoutVars>
      </dgm:prSet>
      <dgm:spPr/>
    </dgm:pt>
    <dgm:pt modelId="{1BF0FD33-14F4-4032-85EE-53868A1569F0}" type="pres">
      <dgm:prSet presAssocID="{3DA2C742-D9F2-4D1A-8C73-A8B4CBEDF1E3}" presName="sibTrans" presStyleLbl="sibTrans2D1" presStyleIdx="2" presStyleCnt="4"/>
      <dgm:spPr/>
    </dgm:pt>
    <dgm:pt modelId="{FBE56E22-B93E-402F-A2C8-DE03C2F4C837}" type="pres">
      <dgm:prSet presAssocID="{3DA2C742-D9F2-4D1A-8C73-A8B4CBEDF1E3}" presName="connectorText" presStyleLbl="sibTrans2D1" presStyleIdx="2" presStyleCnt="4"/>
      <dgm:spPr/>
    </dgm:pt>
    <dgm:pt modelId="{386C65BF-0F9E-47A2-B980-A124CFC33084}" type="pres">
      <dgm:prSet presAssocID="{10BBBA61-2A82-435C-8CED-5BC31D742163}" presName="node" presStyleLbl="node1" presStyleIdx="3" presStyleCnt="5">
        <dgm:presLayoutVars>
          <dgm:bulletEnabled val="1"/>
        </dgm:presLayoutVars>
      </dgm:prSet>
      <dgm:spPr/>
    </dgm:pt>
    <dgm:pt modelId="{014A9C77-CF57-48D2-AEBC-8447685F09D6}" type="pres">
      <dgm:prSet presAssocID="{0CEA828D-E0E5-43D8-84DC-135C42907517}" presName="sibTrans" presStyleLbl="sibTrans2D1" presStyleIdx="3" presStyleCnt="4"/>
      <dgm:spPr/>
    </dgm:pt>
    <dgm:pt modelId="{4A71ED65-92E0-42A4-BDC7-7D75A0FD8900}" type="pres">
      <dgm:prSet presAssocID="{0CEA828D-E0E5-43D8-84DC-135C42907517}" presName="connectorText" presStyleLbl="sibTrans2D1" presStyleIdx="3" presStyleCnt="4"/>
      <dgm:spPr/>
    </dgm:pt>
    <dgm:pt modelId="{77822738-33D2-41C3-83E7-2FC65775A74E}" type="pres">
      <dgm:prSet presAssocID="{4B17DC17-8E05-4930-8741-ABE31E632C0F}" presName="node" presStyleLbl="node1" presStyleIdx="4" presStyleCnt="5">
        <dgm:presLayoutVars>
          <dgm:bulletEnabled val="1"/>
        </dgm:presLayoutVars>
      </dgm:prSet>
      <dgm:spPr/>
    </dgm:pt>
  </dgm:ptLst>
  <dgm:cxnLst>
    <dgm:cxn modelId="{83E65F1D-02C3-4CD9-8B6D-3EEAAD0813CF}" type="presOf" srcId="{167A5A42-28BB-42BB-9C05-707B8DFFCAFE}" destId="{BA429944-B43A-418D-8D2A-5CC265C829F5}" srcOrd="0" destOrd="0" presId="urn:microsoft.com/office/officeart/2005/8/layout/process1"/>
    <dgm:cxn modelId="{DF555D22-380D-42D3-9199-ED3BCBC3B909}" srcId="{167A5A42-28BB-42BB-9C05-707B8DFFCAFE}" destId="{4B17DC17-8E05-4930-8741-ABE31E632C0F}" srcOrd="4" destOrd="0" parTransId="{F0F9933D-6CB5-4E1F-B897-8D69E2AE7072}" sibTransId="{A9953FF4-930D-4083-B935-3956AA5AF358}"/>
    <dgm:cxn modelId="{EBF39F28-4191-48B1-90E8-F7F99341B40D}" srcId="{167A5A42-28BB-42BB-9C05-707B8DFFCAFE}" destId="{9172D100-8030-4371-A557-C031BDE91005}" srcOrd="2" destOrd="0" parTransId="{2A0AFD7E-B999-42DD-A260-C3C24F147BCC}" sibTransId="{3DA2C742-D9F2-4D1A-8C73-A8B4CBEDF1E3}"/>
    <dgm:cxn modelId="{6654E034-0DDC-4A2F-A0B7-2343A8522F25}" type="presOf" srcId="{10BBBA61-2A82-435C-8CED-5BC31D742163}" destId="{386C65BF-0F9E-47A2-B980-A124CFC33084}" srcOrd="0" destOrd="0" presId="urn:microsoft.com/office/officeart/2005/8/layout/process1"/>
    <dgm:cxn modelId="{34FCA45B-A644-408A-B3CA-9F15E1E07006}" type="presOf" srcId="{CF42F6EA-CFD5-4DC0-ACBD-96903786500C}" destId="{818A6762-B13B-4DFA-A6C4-C290F65E2AF5}" srcOrd="0" destOrd="0" presId="urn:microsoft.com/office/officeart/2005/8/layout/process1"/>
    <dgm:cxn modelId="{6E531F41-C7D2-451E-B5D9-F0A59AB8D08F}" type="presOf" srcId="{3DA2C742-D9F2-4D1A-8C73-A8B4CBEDF1E3}" destId="{1BF0FD33-14F4-4032-85EE-53868A1569F0}" srcOrd="0" destOrd="0" presId="urn:microsoft.com/office/officeart/2005/8/layout/process1"/>
    <dgm:cxn modelId="{FDCAB94F-4E5E-42F0-9622-8E62D93B9B00}" type="presOf" srcId="{9172D100-8030-4371-A557-C031BDE91005}" destId="{5273D8C4-2264-42C0-BC3E-D46615686B05}" srcOrd="0" destOrd="0" presId="urn:microsoft.com/office/officeart/2005/8/layout/process1"/>
    <dgm:cxn modelId="{870E2E74-4BEC-4FD9-9757-A008C31C8630}" type="presOf" srcId="{3AB81BD3-6791-429D-8FCB-727111FE1027}" destId="{428388C6-72A5-48DF-BF68-825385543828}" srcOrd="0" destOrd="0" presId="urn:microsoft.com/office/officeart/2005/8/layout/process1"/>
    <dgm:cxn modelId="{C7899354-2E04-41ED-A7DD-911BBD2A83DF}" type="presOf" srcId="{36A9BB10-9BFA-4D00-8B92-AF860A573862}" destId="{2AAE5645-962D-4C29-B83D-0DED15E644F0}" srcOrd="0" destOrd="0" presId="urn:microsoft.com/office/officeart/2005/8/layout/process1"/>
    <dgm:cxn modelId="{59BFD575-1245-486C-B71F-A2E672AA2D28}" type="presOf" srcId="{0CEA828D-E0E5-43D8-84DC-135C42907517}" destId="{014A9C77-CF57-48D2-AEBC-8447685F09D6}" srcOrd="0" destOrd="0" presId="urn:microsoft.com/office/officeart/2005/8/layout/process1"/>
    <dgm:cxn modelId="{406B7459-85B5-4815-9FB8-441BCE5966F7}" type="presOf" srcId="{3DA2C742-D9F2-4D1A-8C73-A8B4CBEDF1E3}" destId="{FBE56E22-B93E-402F-A2C8-DE03C2F4C837}" srcOrd="1" destOrd="0" presId="urn:microsoft.com/office/officeart/2005/8/layout/process1"/>
    <dgm:cxn modelId="{8D022685-ECC9-4B10-A68F-1703E6E073FA}" type="presOf" srcId="{4B17DC17-8E05-4930-8741-ABE31E632C0F}" destId="{77822738-33D2-41C3-83E7-2FC65775A74E}" srcOrd="0" destOrd="0" presId="urn:microsoft.com/office/officeart/2005/8/layout/process1"/>
    <dgm:cxn modelId="{17FF9092-9D82-4054-8C61-D629214FB581}" type="presOf" srcId="{BE89F7CC-4806-499B-92A8-BDA89E12AE2B}" destId="{BDA745BF-180A-45E4-B340-E2D3A9977A9B}" srcOrd="0" destOrd="0" presId="urn:microsoft.com/office/officeart/2005/8/layout/process1"/>
    <dgm:cxn modelId="{93666893-57A1-4E3E-95D1-7F803DDAD7C1}" srcId="{167A5A42-28BB-42BB-9C05-707B8DFFCAFE}" destId="{BE89F7CC-4806-499B-92A8-BDA89E12AE2B}" srcOrd="1" destOrd="0" parTransId="{6E5D8944-67B2-4D1A-A6F0-237FA908ABAF}" sibTransId="{36A9BB10-9BFA-4D00-8B92-AF860A573862}"/>
    <dgm:cxn modelId="{094A0396-621F-4C72-8797-FE958B8FFFD3}" type="presOf" srcId="{36A9BB10-9BFA-4D00-8B92-AF860A573862}" destId="{2E4AE9C6-B848-4651-B211-F02114B3043E}" srcOrd="1" destOrd="0" presId="urn:microsoft.com/office/officeart/2005/8/layout/process1"/>
    <dgm:cxn modelId="{15936797-0F9D-4607-BCC2-D8605D0FCB2C}" srcId="{167A5A42-28BB-42BB-9C05-707B8DFFCAFE}" destId="{3AB81BD3-6791-429D-8FCB-727111FE1027}" srcOrd="0" destOrd="0" parTransId="{23EE0D95-A37A-4714-8F6C-5B8EAFD729AC}" sibTransId="{CF42F6EA-CFD5-4DC0-ACBD-96903786500C}"/>
    <dgm:cxn modelId="{0904CAEB-235F-44B2-8981-C74480D3BE2A}" type="presOf" srcId="{0CEA828D-E0E5-43D8-84DC-135C42907517}" destId="{4A71ED65-92E0-42A4-BDC7-7D75A0FD8900}" srcOrd="1" destOrd="0" presId="urn:microsoft.com/office/officeart/2005/8/layout/process1"/>
    <dgm:cxn modelId="{C45F55ED-BA4A-4202-AC68-0DCE6FD72835}" type="presOf" srcId="{CF42F6EA-CFD5-4DC0-ACBD-96903786500C}" destId="{4B7C6A94-ECEF-4EA1-B560-42C7A445E655}" srcOrd="1" destOrd="0" presId="urn:microsoft.com/office/officeart/2005/8/layout/process1"/>
    <dgm:cxn modelId="{BAA6D5FB-7E1D-4B9D-A8D1-E8E8F4F916AD}" srcId="{167A5A42-28BB-42BB-9C05-707B8DFFCAFE}" destId="{10BBBA61-2A82-435C-8CED-5BC31D742163}" srcOrd="3" destOrd="0" parTransId="{CBC32DC2-1520-4DE9-A830-ED90892E52B5}" sibTransId="{0CEA828D-E0E5-43D8-84DC-135C42907517}"/>
    <dgm:cxn modelId="{6FC1743F-BD0B-4C87-AFD0-12B582F8650D}" type="presParOf" srcId="{BA429944-B43A-418D-8D2A-5CC265C829F5}" destId="{428388C6-72A5-48DF-BF68-825385543828}" srcOrd="0" destOrd="0" presId="urn:microsoft.com/office/officeart/2005/8/layout/process1"/>
    <dgm:cxn modelId="{D24744D7-C39F-4E60-9F7D-430424B110C2}" type="presParOf" srcId="{BA429944-B43A-418D-8D2A-5CC265C829F5}" destId="{818A6762-B13B-4DFA-A6C4-C290F65E2AF5}" srcOrd="1" destOrd="0" presId="urn:microsoft.com/office/officeart/2005/8/layout/process1"/>
    <dgm:cxn modelId="{F2C73DFE-AE86-4D8D-8221-4B88C454C611}" type="presParOf" srcId="{818A6762-B13B-4DFA-A6C4-C290F65E2AF5}" destId="{4B7C6A94-ECEF-4EA1-B560-42C7A445E655}" srcOrd="0" destOrd="0" presId="urn:microsoft.com/office/officeart/2005/8/layout/process1"/>
    <dgm:cxn modelId="{CD9495E8-08CD-4222-AAF6-E09D66C88EE3}" type="presParOf" srcId="{BA429944-B43A-418D-8D2A-5CC265C829F5}" destId="{BDA745BF-180A-45E4-B340-E2D3A9977A9B}" srcOrd="2" destOrd="0" presId="urn:microsoft.com/office/officeart/2005/8/layout/process1"/>
    <dgm:cxn modelId="{D21ACC16-86B3-4950-B540-A4AD8C509C23}" type="presParOf" srcId="{BA429944-B43A-418D-8D2A-5CC265C829F5}" destId="{2AAE5645-962D-4C29-B83D-0DED15E644F0}" srcOrd="3" destOrd="0" presId="urn:microsoft.com/office/officeart/2005/8/layout/process1"/>
    <dgm:cxn modelId="{BA718C3F-B9EE-4A7A-8566-F95AEAA13BFA}" type="presParOf" srcId="{2AAE5645-962D-4C29-B83D-0DED15E644F0}" destId="{2E4AE9C6-B848-4651-B211-F02114B3043E}" srcOrd="0" destOrd="0" presId="urn:microsoft.com/office/officeart/2005/8/layout/process1"/>
    <dgm:cxn modelId="{566A10EC-4F5F-4789-AE82-43FD30F9502B}" type="presParOf" srcId="{BA429944-B43A-418D-8D2A-5CC265C829F5}" destId="{5273D8C4-2264-42C0-BC3E-D46615686B05}" srcOrd="4" destOrd="0" presId="urn:microsoft.com/office/officeart/2005/8/layout/process1"/>
    <dgm:cxn modelId="{370A5731-166A-4CA5-9E83-F3C7A355BB15}" type="presParOf" srcId="{BA429944-B43A-418D-8D2A-5CC265C829F5}" destId="{1BF0FD33-14F4-4032-85EE-53868A1569F0}" srcOrd="5" destOrd="0" presId="urn:microsoft.com/office/officeart/2005/8/layout/process1"/>
    <dgm:cxn modelId="{DC42CC3E-60EB-482A-96CD-B2E880FA9ECC}" type="presParOf" srcId="{1BF0FD33-14F4-4032-85EE-53868A1569F0}" destId="{FBE56E22-B93E-402F-A2C8-DE03C2F4C837}" srcOrd="0" destOrd="0" presId="urn:microsoft.com/office/officeart/2005/8/layout/process1"/>
    <dgm:cxn modelId="{71E1EE2D-DA2F-40D2-B86B-0BDE6287777C}" type="presParOf" srcId="{BA429944-B43A-418D-8D2A-5CC265C829F5}" destId="{386C65BF-0F9E-47A2-B980-A124CFC33084}" srcOrd="6" destOrd="0" presId="urn:microsoft.com/office/officeart/2005/8/layout/process1"/>
    <dgm:cxn modelId="{92494385-117D-4CF4-BB48-4C774A41D726}" type="presParOf" srcId="{BA429944-B43A-418D-8D2A-5CC265C829F5}" destId="{014A9C77-CF57-48D2-AEBC-8447685F09D6}" srcOrd="7" destOrd="0" presId="urn:microsoft.com/office/officeart/2005/8/layout/process1"/>
    <dgm:cxn modelId="{AC0CFA22-21B4-46D7-A621-52D06DC58246}" type="presParOf" srcId="{014A9C77-CF57-48D2-AEBC-8447685F09D6}" destId="{4A71ED65-92E0-42A4-BDC7-7D75A0FD8900}" srcOrd="0" destOrd="0" presId="urn:microsoft.com/office/officeart/2005/8/layout/process1"/>
    <dgm:cxn modelId="{1E742908-92DE-47C9-90B0-A4C9872D3FDF}" type="presParOf" srcId="{BA429944-B43A-418D-8D2A-5CC265C829F5}" destId="{77822738-33D2-41C3-83E7-2FC65775A74E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3A2771-ED87-4202-B7E6-12339C39C0F3}" type="doc">
      <dgm:prSet loTypeId="urn:microsoft.com/office/officeart/2005/8/layout/cycle6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9F6A7C04-D207-47D3-A3B1-73438E6A237B}">
      <dgm:prSet phldrT="[Text]" phldr="0"/>
      <dgm:spPr/>
      <dgm:t>
        <a:bodyPr/>
        <a:lstStyle/>
        <a:p>
          <a:pPr rtl="0"/>
          <a:r>
            <a:rPr lang="en-US"/>
            <a:t>No cluster centers computed</a:t>
          </a:r>
        </a:p>
      </dgm:t>
    </dgm:pt>
    <dgm:pt modelId="{71D5E05B-A6B0-47F6-8311-2A0EFDE774D1}" type="parTrans" cxnId="{E70B110F-F145-4BDD-BBDC-EF4779A2A6AC}">
      <dgm:prSet/>
      <dgm:spPr/>
      <dgm:t>
        <a:bodyPr/>
        <a:lstStyle/>
        <a:p>
          <a:endParaRPr lang="en-US"/>
        </a:p>
      </dgm:t>
    </dgm:pt>
    <dgm:pt modelId="{7BC1DD51-A3F7-42B7-9DD7-9D5585FDE7BE}" type="sibTrans" cxnId="{E70B110F-F145-4BDD-BBDC-EF4779A2A6AC}">
      <dgm:prSet/>
      <dgm:spPr/>
      <dgm:t>
        <a:bodyPr/>
        <a:lstStyle/>
        <a:p>
          <a:endParaRPr lang="en-US"/>
        </a:p>
      </dgm:t>
    </dgm:pt>
    <dgm:pt modelId="{3146A9F9-C756-4DE1-9A32-98ED1904F15E}">
      <dgm:prSet phldrT="[Text]" phldr="0"/>
      <dgm:spPr/>
      <dgm:t>
        <a:bodyPr/>
        <a:lstStyle/>
        <a:p>
          <a:pPr rtl="0"/>
          <a:r>
            <a:rPr lang="en-US"/>
            <a:t>No .predict() method </a:t>
          </a:r>
        </a:p>
      </dgm:t>
    </dgm:pt>
    <dgm:pt modelId="{647DF893-0817-4E53-A646-3E80462A4151}" type="parTrans" cxnId="{0DBB4249-1D26-4D86-8DB4-286396BBB287}">
      <dgm:prSet/>
      <dgm:spPr/>
      <dgm:t>
        <a:bodyPr/>
        <a:lstStyle/>
        <a:p>
          <a:endParaRPr lang="en-US"/>
        </a:p>
      </dgm:t>
    </dgm:pt>
    <dgm:pt modelId="{8CB9C89A-195D-4490-AA95-DBFAC351BFC3}" type="sibTrans" cxnId="{0DBB4249-1D26-4D86-8DB4-286396BBB287}">
      <dgm:prSet/>
      <dgm:spPr/>
      <dgm:t>
        <a:bodyPr/>
        <a:lstStyle/>
        <a:p>
          <a:endParaRPr lang="en-US"/>
        </a:p>
      </dgm:t>
    </dgm:pt>
    <dgm:pt modelId="{14E04B24-60A0-4A0E-9DCD-55C998C51307}">
      <dgm:prSet phldrT="[Text]" phldr="0"/>
      <dgm:spPr/>
      <dgm:t>
        <a:bodyPr/>
        <a:lstStyle/>
        <a:p>
          <a:pPr rtl="0"/>
          <a:r>
            <a:rPr lang="en-US"/>
            <a:t>Sensitive to linkage choice </a:t>
          </a:r>
        </a:p>
      </dgm:t>
    </dgm:pt>
    <dgm:pt modelId="{82C0B54A-AC7F-498E-BF07-E02D683544C1}" type="parTrans" cxnId="{C51E2EF8-8924-4525-814F-3285D2BA454B}">
      <dgm:prSet/>
      <dgm:spPr/>
      <dgm:t>
        <a:bodyPr/>
        <a:lstStyle/>
        <a:p>
          <a:endParaRPr lang="en-US"/>
        </a:p>
      </dgm:t>
    </dgm:pt>
    <dgm:pt modelId="{7E98C569-D26C-4B1E-A336-F0EA3346659C}" type="sibTrans" cxnId="{C51E2EF8-8924-4525-814F-3285D2BA454B}">
      <dgm:prSet/>
      <dgm:spPr/>
      <dgm:t>
        <a:bodyPr/>
        <a:lstStyle/>
        <a:p>
          <a:endParaRPr lang="en-US"/>
        </a:p>
      </dgm:t>
    </dgm:pt>
    <dgm:pt modelId="{BBF45D5E-6749-40CC-82A5-BF3816BB58D6}">
      <dgm:prSet phldrT="[Text]" phldr="0"/>
      <dgm:spPr/>
      <dgm:t>
        <a:bodyPr/>
        <a:lstStyle/>
        <a:p>
          <a:r>
            <a:rPr lang="en-US"/>
            <a:t>Can use connectivity constraint </a:t>
          </a:r>
        </a:p>
      </dgm:t>
    </dgm:pt>
    <dgm:pt modelId="{D25246AE-22CF-4449-8D88-6CEFBC3DDCF7}" type="parTrans" cxnId="{1A599264-C457-4B81-ABD1-6293BE77407F}">
      <dgm:prSet/>
      <dgm:spPr/>
      <dgm:t>
        <a:bodyPr/>
        <a:lstStyle/>
        <a:p>
          <a:endParaRPr lang="en-US"/>
        </a:p>
      </dgm:t>
    </dgm:pt>
    <dgm:pt modelId="{88764FB3-7695-4B89-A4FC-B12A56CFCFCB}" type="sibTrans" cxnId="{1A599264-C457-4B81-ABD1-6293BE77407F}">
      <dgm:prSet/>
      <dgm:spPr/>
      <dgm:t>
        <a:bodyPr/>
        <a:lstStyle/>
        <a:p>
          <a:endParaRPr lang="en-US"/>
        </a:p>
      </dgm:t>
    </dgm:pt>
    <dgm:pt modelId="{A0F8E73E-59D1-43F8-A90D-68C803B9F88B}">
      <dgm:prSet phldrT="[Text]" phldr="0"/>
      <dgm:spPr/>
      <dgm:t>
        <a:bodyPr/>
        <a:lstStyle/>
        <a:p>
          <a:pPr rtl="0"/>
          <a:r>
            <a:rPr lang="en-US"/>
            <a:t>Requires full distance matrix (O(n²)) </a:t>
          </a:r>
        </a:p>
      </dgm:t>
    </dgm:pt>
    <dgm:pt modelId="{1FA4274A-2B59-47EE-B0D7-DAD3728989B4}" type="parTrans" cxnId="{0959ABAC-7FFB-4088-8EB3-CD0F9E978BD3}">
      <dgm:prSet/>
      <dgm:spPr/>
      <dgm:t>
        <a:bodyPr/>
        <a:lstStyle/>
        <a:p>
          <a:endParaRPr lang="en-US"/>
        </a:p>
      </dgm:t>
    </dgm:pt>
    <dgm:pt modelId="{421D7E44-C37E-4AA9-BA7A-02277532077B}" type="sibTrans" cxnId="{0959ABAC-7FFB-4088-8EB3-CD0F9E978BD3}">
      <dgm:prSet/>
      <dgm:spPr/>
      <dgm:t>
        <a:bodyPr/>
        <a:lstStyle/>
        <a:p>
          <a:endParaRPr lang="en-US"/>
        </a:p>
      </dgm:t>
    </dgm:pt>
    <dgm:pt modelId="{C1862ED7-A8AD-419D-B89D-355043E57991}" type="pres">
      <dgm:prSet presAssocID="{833A2771-ED87-4202-B7E6-12339C39C0F3}" presName="cycle" presStyleCnt="0">
        <dgm:presLayoutVars>
          <dgm:dir/>
          <dgm:resizeHandles val="exact"/>
        </dgm:presLayoutVars>
      </dgm:prSet>
      <dgm:spPr/>
    </dgm:pt>
    <dgm:pt modelId="{574E2595-2BC3-4125-A7C2-69084295AF9D}" type="pres">
      <dgm:prSet presAssocID="{9F6A7C04-D207-47D3-A3B1-73438E6A237B}" presName="node" presStyleLbl="node1" presStyleIdx="0" presStyleCnt="5">
        <dgm:presLayoutVars>
          <dgm:bulletEnabled val="1"/>
        </dgm:presLayoutVars>
      </dgm:prSet>
      <dgm:spPr/>
    </dgm:pt>
    <dgm:pt modelId="{01C1CAAE-5E38-4A7E-9EA3-FCFD190A94C1}" type="pres">
      <dgm:prSet presAssocID="{9F6A7C04-D207-47D3-A3B1-73438E6A237B}" presName="spNode" presStyleCnt="0"/>
      <dgm:spPr/>
    </dgm:pt>
    <dgm:pt modelId="{3C0F7A13-D324-43A6-9C70-464DF37C9476}" type="pres">
      <dgm:prSet presAssocID="{7BC1DD51-A3F7-42B7-9DD7-9D5585FDE7BE}" presName="sibTrans" presStyleLbl="sibTrans1D1" presStyleIdx="0" presStyleCnt="5"/>
      <dgm:spPr/>
    </dgm:pt>
    <dgm:pt modelId="{97EEA0E0-6DD6-46C6-AF50-2E444BAB744F}" type="pres">
      <dgm:prSet presAssocID="{3146A9F9-C756-4DE1-9A32-98ED1904F15E}" presName="node" presStyleLbl="node1" presStyleIdx="1" presStyleCnt="5">
        <dgm:presLayoutVars>
          <dgm:bulletEnabled val="1"/>
        </dgm:presLayoutVars>
      </dgm:prSet>
      <dgm:spPr/>
    </dgm:pt>
    <dgm:pt modelId="{FF37F97E-8C91-4BF9-BF80-A98206685869}" type="pres">
      <dgm:prSet presAssocID="{3146A9F9-C756-4DE1-9A32-98ED1904F15E}" presName="spNode" presStyleCnt="0"/>
      <dgm:spPr/>
    </dgm:pt>
    <dgm:pt modelId="{3206F275-89D2-4876-BCAD-D45DDDBA2D31}" type="pres">
      <dgm:prSet presAssocID="{8CB9C89A-195D-4490-AA95-DBFAC351BFC3}" presName="sibTrans" presStyleLbl="sibTrans1D1" presStyleIdx="1" presStyleCnt="5"/>
      <dgm:spPr/>
    </dgm:pt>
    <dgm:pt modelId="{85AADDE5-8515-4291-8A06-800247C5D7BA}" type="pres">
      <dgm:prSet presAssocID="{14E04B24-60A0-4A0E-9DCD-55C998C51307}" presName="node" presStyleLbl="node1" presStyleIdx="2" presStyleCnt="5">
        <dgm:presLayoutVars>
          <dgm:bulletEnabled val="1"/>
        </dgm:presLayoutVars>
      </dgm:prSet>
      <dgm:spPr/>
    </dgm:pt>
    <dgm:pt modelId="{07491E9F-A531-4E2D-AA9F-73DA61AB7225}" type="pres">
      <dgm:prSet presAssocID="{14E04B24-60A0-4A0E-9DCD-55C998C51307}" presName="spNode" presStyleCnt="0"/>
      <dgm:spPr/>
    </dgm:pt>
    <dgm:pt modelId="{C683BC08-DC31-49AB-8AD0-80A0ED6F0BBF}" type="pres">
      <dgm:prSet presAssocID="{7E98C569-D26C-4B1E-A336-F0EA3346659C}" presName="sibTrans" presStyleLbl="sibTrans1D1" presStyleIdx="2" presStyleCnt="5"/>
      <dgm:spPr/>
    </dgm:pt>
    <dgm:pt modelId="{8FB1B19E-65B7-4527-97E5-347E6CCB94DA}" type="pres">
      <dgm:prSet presAssocID="{BBF45D5E-6749-40CC-82A5-BF3816BB58D6}" presName="node" presStyleLbl="node1" presStyleIdx="3" presStyleCnt="5">
        <dgm:presLayoutVars>
          <dgm:bulletEnabled val="1"/>
        </dgm:presLayoutVars>
      </dgm:prSet>
      <dgm:spPr/>
    </dgm:pt>
    <dgm:pt modelId="{827F5A83-3DE9-44B7-926A-6BE784F8F38D}" type="pres">
      <dgm:prSet presAssocID="{BBF45D5E-6749-40CC-82A5-BF3816BB58D6}" presName="spNode" presStyleCnt="0"/>
      <dgm:spPr/>
    </dgm:pt>
    <dgm:pt modelId="{F2CDC217-6219-4D7D-8F40-AA88336CD271}" type="pres">
      <dgm:prSet presAssocID="{88764FB3-7695-4B89-A4FC-B12A56CFCFCB}" presName="sibTrans" presStyleLbl="sibTrans1D1" presStyleIdx="3" presStyleCnt="5"/>
      <dgm:spPr/>
    </dgm:pt>
    <dgm:pt modelId="{ADCC6CB6-C45F-40C0-B364-A38DB9339C0B}" type="pres">
      <dgm:prSet presAssocID="{A0F8E73E-59D1-43F8-A90D-68C803B9F88B}" presName="node" presStyleLbl="node1" presStyleIdx="4" presStyleCnt="5">
        <dgm:presLayoutVars>
          <dgm:bulletEnabled val="1"/>
        </dgm:presLayoutVars>
      </dgm:prSet>
      <dgm:spPr/>
    </dgm:pt>
    <dgm:pt modelId="{082F276B-F818-4FC7-90EF-CBC8DF75F475}" type="pres">
      <dgm:prSet presAssocID="{A0F8E73E-59D1-43F8-A90D-68C803B9F88B}" presName="spNode" presStyleCnt="0"/>
      <dgm:spPr/>
    </dgm:pt>
    <dgm:pt modelId="{AAF5CF3F-F326-435F-B4B4-07DC5B222E8B}" type="pres">
      <dgm:prSet presAssocID="{421D7E44-C37E-4AA9-BA7A-02277532077B}" presName="sibTrans" presStyleLbl="sibTrans1D1" presStyleIdx="4" presStyleCnt="5"/>
      <dgm:spPr/>
    </dgm:pt>
  </dgm:ptLst>
  <dgm:cxnLst>
    <dgm:cxn modelId="{7E28BB09-A411-4FFB-85CC-71E3D1F8A3A5}" type="presOf" srcId="{421D7E44-C37E-4AA9-BA7A-02277532077B}" destId="{AAF5CF3F-F326-435F-B4B4-07DC5B222E8B}" srcOrd="0" destOrd="0" presId="urn:microsoft.com/office/officeart/2005/8/layout/cycle6"/>
    <dgm:cxn modelId="{E70B110F-F145-4BDD-BBDC-EF4779A2A6AC}" srcId="{833A2771-ED87-4202-B7E6-12339C39C0F3}" destId="{9F6A7C04-D207-47D3-A3B1-73438E6A237B}" srcOrd="0" destOrd="0" parTransId="{71D5E05B-A6B0-47F6-8311-2A0EFDE774D1}" sibTransId="{7BC1DD51-A3F7-42B7-9DD7-9D5585FDE7BE}"/>
    <dgm:cxn modelId="{C9746619-6A3C-47F9-8478-641B14DE4968}" type="presOf" srcId="{88764FB3-7695-4B89-A4FC-B12A56CFCFCB}" destId="{F2CDC217-6219-4D7D-8F40-AA88336CD271}" srcOrd="0" destOrd="0" presId="urn:microsoft.com/office/officeart/2005/8/layout/cycle6"/>
    <dgm:cxn modelId="{B9BFEA1C-509B-413E-8E04-5A335D55BD8B}" type="presOf" srcId="{8CB9C89A-195D-4490-AA95-DBFAC351BFC3}" destId="{3206F275-89D2-4876-BCAD-D45DDDBA2D31}" srcOrd="0" destOrd="0" presId="urn:microsoft.com/office/officeart/2005/8/layout/cycle6"/>
    <dgm:cxn modelId="{88750E1E-D646-49D4-AD84-41BF6EF6275E}" type="presOf" srcId="{3146A9F9-C756-4DE1-9A32-98ED1904F15E}" destId="{97EEA0E0-6DD6-46C6-AF50-2E444BAB744F}" srcOrd="0" destOrd="0" presId="urn:microsoft.com/office/officeart/2005/8/layout/cycle6"/>
    <dgm:cxn modelId="{1A599264-C457-4B81-ABD1-6293BE77407F}" srcId="{833A2771-ED87-4202-B7E6-12339C39C0F3}" destId="{BBF45D5E-6749-40CC-82A5-BF3816BB58D6}" srcOrd="3" destOrd="0" parTransId="{D25246AE-22CF-4449-8D88-6CEFBC3DDCF7}" sibTransId="{88764FB3-7695-4B89-A4FC-B12A56CFCFCB}"/>
    <dgm:cxn modelId="{92025266-0962-4256-B43A-B11671FB9188}" type="presOf" srcId="{833A2771-ED87-4202-B7E6-12339C39C0F3}" destId="{C1862ED7-A8AD-419D-B89D-355043E57991}" srcOrd="0" destOrd="0" presId="urn:microsoft.com/office/officeart/2005/8/layout/cycle6"/>
    <dgm:cxn modelId="{0DBB4249-1D26-4D86-8DB4-286396BBB287}" srcId="{833A2771-ED87-4202-B7E6-12339C39C0F3}" destId="{3146A9F9-C756-4DE1-9A32-98ED1904F15E}" srcOrd="1" destOrd="0" parTransId="{647DF893-0817-4E53-A646-3E80462A4151}" sibTransId="{8CB9C89A-195D-4490-AA95-DBFAC351BFC3}"/>
    <dgm:cxn modelId="{3A4F7D75-5DA3-4EC7-83E2-11C3681CD45E}" type="presOf" srcId="{9F6A7C04-D207-47D3-A3B1-73438E6A237B}" destId="{574E2595-2BC3-4125-A7C2-69084295AF9D}" srcOrd="0" destOrd="0" presId="urn:microsoft.com/office/officeart/2005/8/layout/cycle6"/>
    <dgm:cxn modelId="{FFB4E585-C76D-4939-81CE-E558C46A2663}" type="presOf" srcId="{7BC1DD51-A3F7-42B7-9DD7-9D5585FDE7BE}" destId="{3C0F7A13-D324-43A6-9C70-464DF37C9476}" srcOrd="0" destOrd="0" presId="urn:microsoft.com/office/officeart/2005/8/layout/cycle6"/>
    <dgm:cxn modelId="{6C25A49B-01A2-4625-8497-4B5B5468DA84}" type="presOf" srcId="{A0F8E73E-59D1-43F8-A90D-68C803B9F88B}" destId="{ADCC6CB6-C45F-40C0-B364-A38DB9339C0B}" srcOrd="0" destOrd="0" presId="urn:microsoft.com/office/officeart/2005/8/layout/cycle6"/>
    <dgm:cxn modelId="{CD13E19E-FFD3-49E9-9351-CC0BF9F3EE28}" type="presOf" srcId="{BBF45D5E-6749-40CC-82A5-BF3816BB58D6}" destId="{8FB1B19E-65B7-4527-97E5-347E6CCB94DA}" srcOrd="0" destOrd="0" presId="urn:microsoft.com/office/officeart/2005/8/layout/cycle6"/>
    <dgm:cxn modelId="{0959ABAC-7FFB-4088-8EB3-CD0F9E978BD3}" srcId="{833A2771-ED87-4202-B7E6-12339C39C0F3}" destId="{A0F8E73E-59D1-43F8-A90D-68C803B9F88B}" srcOrd="4" destOrd="0" parTransId="{1FA4274A-2B59-47EE-B0D7-DAD3728989B4}" sibTransId="{421D7E44-C37E-4AA9-BA7A-02277532077B}"/>
    <dgm:cxn modelId="{186621B4-4B45-42C3-998E-09DB2F5D199A}" type="presOf" srcId="{14E04B24-60A0-4A0E-9DCD-55C998C51307}" destId="{85AADDE5-8515-4291-8A06-800247C5D7BA}" srcOrd="0" destOrd="0" presId="urn:microsoft.com/office/officeart/2005/8/layout/cycle6"/>
    <dgm:cxn modelId="{0DF448CD-46F2-4515-9011-72BEA3C126D6}" type="presOf" srcId="{7E98C569-D26C-4B1E-A336-F0EA3346659C}" destId="{C683BC08-DC31-49AB-8AD0-80A0ED6F0BBF}" srcOrd="0" destOrd="0" presId="urn:microsoft.com/office/officeart/2005/8/layout/cycle6"/>
    <dgm:cxn modelId="{C51E2EF8-8924-4525-814F-3285D2BA454B}" srcId="{833A2771-ED87-4202-B7E6-12339C39C0F3}" destId="{14E04B24-60A0-4A0E-9DCD-55C998C51307}" srcOrd="2" destOrd="0" parTransId="{82C0B54A-AC7F-498E-BF07-E02D683544C1}" sibTransId="{7E98C569-D26C-4B1E-A336-F0EA3346659C}"/>
    <dgm:cxn modelId="{AC7A0D92-C3A0-407A-98C0-B9019E6ACB49}" type="presParOf" srcId="{C1862ED7-A8AD-419D-B89D-355043E57991}" destId="{574E2595-2BC3-4125-A7C2-69084295AF9D}" srcOrd="0" destOrd="0" presId="urn:microsoft.com/office/officeart/2005/8/layout/cycle6"/>
    <dgm:cxn modelId="{64BD7BD8-475E-421F-85A8-0C568C55B45E}" type="presParOf" srcId="{C1862ED7-A8AD-419D-B89D-355043E57991}" destId="{01C1CAAE-5E38-4A7E-9EA3-FCFD190A94C1}" srcOrd="1" destOrd="0" presId="urn:microsoft.com/office/officeart/2005/8/layout/cycle6"/>
    <dgm:cxn modelId="{85A319D5-4A96-4E56-8556-981E44F7D86D}" type="presParOf" srcId="{C1862ED7-A8AD-419D-B89D-355043E57991}" destId="{3C0F7A13-D324-43A6-9C70-464DF37C9476}" srcOrd="2" destOrd="0" presId="urn:microsoft.com/office/officeart/2005/8/layout/cycle6"/>
    <dgm:cxn modelId="{8F0F7B04-EA83-4C64-93FA-B9C3179FA08C}" type="presParOf" srcId="{C1862ED7-A8AD-419D-B89D-355043E57991}" destId="{97EEA0E0-6DD6-46C6-AF50-2E444BAB744F}" srcOrd="3" destOrd="0" presId="urn:microsoft.com/office/officeart/2005/8/layout/cycle6"/>
    <dgm:cxn modelId="{459C2A91-FF19-47DE-86F9-F9A39F45143A}" type="presParOf" srcId="{C1862ED7-A8AD-419D-B89D-355043E57991}" destId="{FF37F97E-8C91-4BF9-BF80-A98206685869}" srcOrd="4" destOrd="0" presId="urn:microsoft.com/office/officeart/2005/8/layout/cycle6"/>
    <dgm:cxn modelId="{F11F7E9F-82DF-4098-8F43-679B9A04AF08}" type="presParOf" srcId="{C1862ED7-A8AD-419D-B89D-355043E57991}" destId="{3206F275-89D2-4876-BCAD-D45DDDBA2D31}" srcOrd="5" destOrd="0" presId="urn:microsoft.com/office/officeart/2005/8/layout/cycle6"/>
    <dgm:cxn modelId="{6E49F178-6E47-4A38-AEA2-B257D4441C0F}" type="presParOf" srcId="{C1862ED7-A8AD-419D-B89D-355043E57991}" destId="{85AADDE5-8515-4291-8A06-800247C5D7BA}" srcOrd="6" destOrd="0" presId="urn:microsoft.com/office/officeart/2005/8/layout/cycle6"/>
    <dgm:cxn modelId="{3EDA4E2F-693C-4544-94BB-81FF11FF85E5}" type="presParOf" srcId="{C1862ED7-A8AD-419D-B89D-355043E57991}" destId="{07491E9F-A531-4E2D-AA9F-73DA61AB7225}" srcOrd="7" destOrd="0" presId="urn:microsoft.com/office/officeart/2005/8/layout/cycle6"/>
    <dgm:cxn modelId="{37E91B36-7DE2-4AAF-A85B-0883454301F0}" type="presParOf" srcId="{C1862ED7-A8AD-419D-B89D-355043E57991}" destId="{C683BC08-DC31-49AB-8AD0-80A0ED6F0BBF}" srcOrd="8" destOrd="0" presId="urn:microsoft.com/office/officeart/2005/8/layout/cycle6"/>
    <dgm:cxn modelId="{B656D098-DCD4-4DC5-A1D3-BC7AA03A15F1}" type="presParOf" srcId="{C1862ED7-A8AD-419D-B89D-355043E57991}" destId="{8FB1B19E-65B7-4527-97E5-347E6CCB94DA}" srcOrd="9" destOrd="0" presId="urn:microsoft.com/office/officeart/2005/8/layout/cycle6"/>
    <dgm:cxn modelId="{03EB2771-0486-4D8D-B9ED-BD942A151ACA}" type="presParOf" srcId="{C1862ED7-A8AD-419D-B89D-355043E57991}" destId="{827F5A83-3DE9-44B7-926A-6BE784F8F38D}" srcOrd="10" destOrd="0" presId="urn:microsoft.com/office/officeart/2005/8/layout/cycle6"/>
    <dgm:cxn modelId="{53DB137C-4E4C-42E8-BE0C-06A7AD44C107}" type="presParOf" srcId="{C1862ED7-A8AD-419D-B89D-355043E57991}" destId="{F2CDC217-6219-4D7D-8F40-AA88336CD271}" srcOrd="11" destOrd="0" presId="urn:microsoft.com/office/officeart/2005/8/layout/cycle6"/>
    <dgm:cxn modelId="{5F110C8C-8A2F-4F9D-8320-307BF9FA0207}" type="presParOf" srcId="{C1862ED7-A8AD-419D-B89D-355043E57991}" destId="{ADCC6CB6-C45F-40C0-B364-A38DB9339C0B}" srcOrd="12" destOrd="0" presId="urn:microsoft.com/office/officeart/2005/8/layout/cycle6"/>
    <dgm:cxn modelId="{153B68FF-5AD5-4FF4-A370-6D3CE047ED32}" type="presParOf" srcId="{C1862ED7-A8AD-419D-B89D-355043E57991}" destId="{082F276B-F818-4FC7-90EF-CBC8DF75F475}" srcOrd="13" destOrd="0" presId="urn:microsoft.com/office/officeart/2005/8/layout/cycle6"/>
    <dgm:cxn modelId="{CC2D02F0-3ACD-46BA-84FD-1C3FB0F93C71}" type="presParOf" srcId="{C1862ED7-A8AD-419D-B89D-355043E57991}" destId="{AAF5CF3F-F326-435F-B4B4-07DC5B222E8B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4B3CFF-06C9-4EEB-A319-01BB466EDD45}">
      <dsp:nvSpPr>
        <dsp:cNvPr id="0" name=""/>
        <dsp:cNvSpPr/>
      </dsp:nvSpPr>
      <dsp:spPr>
        <a:xfrm>
          <a:off x="2361226" y="1741"/>
          <a:ext cx="1469341" cy="97956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Clustering</a:t>
          </a:r>
        </a:p>
      </dsp:txBody>
      <dsp:txXfrm>
        <a:off x="2389916" y="30431"/>
        <a:ext cx="1411961" cy="922181"/>
      </dsp:txXfrm>
    </dsp:sp>
    <dsp:sp modelId="{F2CBA987-4864-430B-B654-9733C528E969}">
      <dsp:nvSpPr>
        <dsp:cNvPr id="0" name=""/>
        <dsp:cNvSpPr/>
      </dsp:nvSpPr>
      <dsp:spPr>
        <a:xfrm>
          <a:off x="1185752" y="981302"/>
          <a:ext cx="1910144" cy="391824"/>
        </a:xfrm>
        <a:custGeom>
          <a:avLst/>
          <a:gdLst/>
          <a:ahLst/>
          <a:cxnLst/>
          <a:rect l="0" t="0" r="0" b="0"/>
          <a:pathLst>
            <a:path>
              <a:moveTo>
                <a:pt x="1910144" y="0"/>
              </a:moveTo>
              <a:lnTo>
                <a:pt x="1910144" y="195912"/>
              </a:lnTo>
              <a:lnTo>
                <a:pt x="0" y="195912"/>
              </a:lnTo>
              <a:lnTo>
                <a:pt x="0" y="391824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64FE3B-6D2C-4329-8DAB-6813FC735266}">
      <dsp:nvSpPr>
        <dsp:cNvPr id="0" name=""/>
        <dsp:cNvSpPr/>
      </dsp:nvSpPr>
      <dsp:spPr>
        <a:xfrm>
          <a:off x="451081" y="1373127"/>
          <a:ext cx="1469341" cy="97956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err="1"/>
            <a:t>Partitional</a:t>
          </a:r>
          <a:endParaRPr lang="en-US" sz="1700" kern="1200"/>
        </a:p>
      </dsp:txBody>
      <dsp:txXfrm>
        <a:off x="479771" y="1401817"/>
        <a:ext cx="1411961" cy="922181"/>
      </dsp:txXfrm>
    </dsp:sp>
    <dsp:sp modelId="{E0BEAD09-51B9-4304-9A45-98668BC6A12B}">
      <dsp:nvSpPr>
        <dsp:cNvPr id="0" name=""/>
        <dsp:cNvSpPr/>
      </dsp:nvSpPr>
      <dsp:spPr>
        <a:xfrm>
          <a:off x="1140032" y="2352688"/>
          <a:ext cx="91440" cy="39182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1824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D397D3-1F97-43DD-8EF2-E9BC0669FBBE}">
      <dsp:nvSpPr>
        <dsp:cNvPr id="0" name=""/>
        <dsp:cNvSpPr/>
      </dsp:nvSpPr>
      <dsp:spPr>
        <a:xfrm>
          <a:off x="451081" y="2744513"/>
          <a:ext cx="1469341" cy="97956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K-Means</a:t>
          </a:r>
        </a:p>
      </dsp:txBody>
      <dsp:txXfrm>
        <a:off x="479771" y="2773203"/>
        <a:ext cx="1411961" cy="922181"/>
      </dsp:txXfrm>
    </dsp:sp>
    <dsp:sp modelId="{08FDA5BA-31FF-4A36-ADB1-6212F45F7145}">
      <dsp:nvSpPr>
        <dsp:cNvPr id="0" name=""/>
        <dsp:cNvSpPr/>
      </dsp:nvSpPr>
      <dsp:spPr>
        <a:xfrm>
          <a:off x="3050177" y="981302"/>
          <a:ext cx="91440" cy="39182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1824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0035E5-A323-4C45-9383-54E57EACE7DA}">
      <dsp:nvSpPr>
        <dsp:cNvPr id="0" name=""/>
        <dsp:cNvSpPr/>
      </dsp:nvSpPr>
      <dsp:spPr>
        <a:xfrm>
          <a:off x="2361226" y="1373127"/>
          <a:ext cx="1469341" cy="97956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Hierarchical</a:t>
          </a:r>
        </a:p>
      </dsp:txBody>
      <dsp:txXfrm>
        <a:off x="2389916" y="1401817"/>
        <a:ext cx="1411961" cy="922181"/>
      </dsp:txXfrm>
    </dsp:sp>
    <dsp:sp modelId="{3F47C602-1889-452C-923D-B0F9C702BBE5}">
      <dsp:nvSpPr>
        <dsp:cNvPr id="0" name=""/>
        <dsp:cNvSpPr/>
      </dsp:nvSpPr>
      <dsp:spPr>
        <a:xfrm>
          <a:off x="3050177" y="2352688"/>
          <a:ext cx="91440" cy="39182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1824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9A58BC-E8B6-467B-B824-9D3333305C18}">
      <dsp:nvSpPr>
        <dsp:cNvPr id="0" name=""/>
        <dsp:cNvSpPr/>
      </dsp:nvSpPr>
      <dsp:spPr>
        <a:xfrm>
          <a:off x="2361226" y="2744513"/>
          <a:ext cx="1469341" cy="97956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Agglomerative</a:t>
          </a:r>
        </a:p>
      </dsp:txBody>
      <dsp:txXfrm>
        <a:off x="2389916" y="2773203"/>
        <a:ext cx="1411961" cy="922181"/>
      </dsp:txXfrm>
    </dsp:sp>
    <dsp:sp modelId="{A81843BF-852F-4F8D-870F-D3620FA7C680}">
      <dsp:nvSpPr>
        <dsp:cNvPr id="0" name=""/>
        <dsp:cNvSpPr/>
      </dsp:nvSpPr>
      <dsp:spPr>
        <a:xfrm>
          <a:off x="3095897" y="981302"/>
          <a:ext cx="1910144" cy="3918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5912"/>
              </a:lnTo>
              <a:lnTo>
                <a:pt x="1910144" y="195912"/>
              </a:lnTo>
              <a:lnTo>
                <a:pt x="1910144" y="391824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66B2A3-9930-40EE-9821-38F7019590CB}">
      <dsp:nvSpPr>
        <dsp:cNvPr id="0" name=""/>
        <dsp:cNvSpPr/>
      </dsp:nvSpPr>
      <dsp:spPr>
        <a:xfrm>
          <a:off x="4271371" y="1373127"/>
          <a:ext cx="1469341" cy="97956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Density-Based</a:t>
          </a:r>
        </a:p>
      </dsp:txBody>
      <dsp:txXfrm>
        <a:off x="4300061" y="1401817"/>
        <a:ext cx="1411961" cy="922181"/>
      </dsp:txXfrm>
    </dsp:sp>
    <dsp:sp modelId="{9C4D12F8-9527-4A37-988C-75BF9A57A8C6}">
      <dsp:nvSpPr>
        <dsp:cNvPr id="0" name=""/>
        <dsp:cNvSpPr/>
      </dsp:nvSpPr>
      <dsp:spPr>
        <a:xfrm>
          <a:off x="4960322" y="2352688"/>
          <a:ext cx="91440" cy="39182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1824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BF67E6-8A15-446F-AD95-13DC0B364D75}">
      <dsp:nvSpPr>
        <dsp:cNvPr id="0" name=""/>
        <dsp:cNvSpPr/>
      </dsp:nvSpPr>
      <dsp:spPr>
        <a:xfrm>
          <a:off x="4271371" y="2744513"/>
          <a:ext cx="1469341" cy="97956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DBSCAN</a:t>
          </a:r>
        </a:p>
      </dsp:txBody>
      <dsp:txXfrm>
        <a:off x="4300061" y="2773203"/>
        <a:ext cx="1411961" cy="9221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8388C6-72A5-48DF-BF68-825385543828}">
      <dsp:nvSpPr>
        <dsp:cNvPr id="0" name=""/>
        <dsp:cNvSpPr/>
      </dsp:nvSpPr>
      <dsp:spPr>
        <a:xfrm>
          <a:off x="3733" y="437881"/>
          <a:ext cx="1157294" cy="14755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alibri"/>
            </a:rPr>
            <a:t>Initialize each point as a separate cluster</a:t>
          </a:r>
        </a:p>
      </dsp:txBody>
      <dsp:txXfrm>
        <a:off x="37629" y="471777"/>
        <a:ext cx="1089502" cy="1407759"/>
      </dsp:txXfrm>
    </dsp:sp>
    <dsp:sp modelId="{818A6762-B13B-4DFA-A6C4-C290F65E2AF5}">
      <dsp:nvSpPr>
        <dsp:cNvPr id="0" name=""/>
        <dsp:cNvSpPr/>
      </dsp:nvSpPr>
      <dsp:spPr>
        <a:xfrm>
          <a:off x="1276757" y="1032152"/>
          <a:ext cx="245346" cy="28700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276757" y="1089554"/>
        <a:ext cx="171742" cy="172205"/>
      </dsp:txXfrm>
    </dsp:sp>
    <dsp:sp modelId="{BDA745BF-180A-45E4-B340-E2D3A9977A9B}">
      <dsp:nvSpPr>
        <dsp:cNvPr id="0" name=""/>
        <dsp:cNvSpPr/>
      </dsp:nvSpPr>
      <dsp:spPr>
        <a:xfrm>
          <a:off x="1623946" y="437881"/>
          <a:ext cx="1157294" cy="14755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alibri"/>
            </a:rPr>
            <a:t>Compute pairwise distance matrix</a:t>
          </a:r>
        </a:p>
      </dsp:txBody>
      <dsp:txXfrm>
        <a:off x="1657842" y="471777"/>
        <a:ext cx="1089502" cy="1407759"/>
      </dsp:txXfrm>
    </dsp:sp>
    <dsp:sp modelId="{2AAE5645-962D-4C29-B83D-0DED15E644F0}">
      <dsp:nvSpPr>
        <dsp:cNvPr id="0" name=""/>
        <dsp:cNvSpPr/>
      </dsp:nvSpPr>
      <dsp:spPr>
        <a:xfrm>
          <a:off x="2896970" y="1032152"/>
          <a:ext cx="245346" cy="28700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2896970" y="1089554"/>
        <a:ext cx="171742" cy="172205"/>
      </dsp:txXfrm>
    </dsp:sp>
    <dsp:sp modelId="{5273D8C4-2264-42C0-BC3E-D46615686B05}">
      <dsp:nvSpPr>
        <dsp:cNvPr id="0" name=""/>
        <dsp:cNvSpPr/>
      </dsp:nvSpPr>
      <dsp:spPr>
        <a:xfrm>
          <a:off x="3244159" y="437881"/>
          <a:ext cx="1157294" cy="14755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alibri"/>
            </a:rPr>
            <a:t>Merge the two closest clusters</a:t>
          </a:r>
        </a:p>
      </dsp:txBody>
      <dsp:txXfrm>
        <a:off x="3278055" y="471777"/>
        <a:ext cx="1089502" cy="1407759"/>
      </dsp:txXfrm>
    </dsp:sp>
    <dsp:sp modelId="{1BF0FD33-14F4-4032-85EE-53868A1569F0}">
      <dsp:nvSpPr>
        <dsp:cNvPr id="0" name=""/>
        <dsp:cNvSpPr/>
      </dsp:nvSpPr>
      <dsp:spPr>
        <a:xfrm>
          <a:off x="4517183" y="1032152"/>
          <a:ext cx="245346" cy="28700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517183" y="1089554"/>
        <a:ext cx="171742" cy="172205"/>
      </dsp:txXfrm>
    </dsp:sp>
    <dsp:sp modelId="{386C65BF-0F9E-47A2-B980-A124CFC33084}">
      <dsp:nvSpPr>
        <dsp:cNvPr id="0" name=""/>
        <dsp:cNvSpPr/>
      </dsp:nvSpPr>
      <dsp:spPr>
        <a:xfrm>
          <a:off x="4864371" y="437881"/>
          <a:ext cx="1157294" cy="14755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alibri"/>
            </a:rPr>
            <a:t>Update distances</a:t>
          </a:r>
        </a:p>
      </dsp:txBody>
      <dsp:txXfrm>
        <a:off x="4898267" y="471777"/>
        <a:ext cx="1089502" cy="1407759"/>
      </dsp:txXfrm>
    </dsp:sp>
    <dsp:sp modelId="{014A9C77-CF57-48D2-AEBC-8447685F09D6}">
      <dsp:nvSpPr>
        <dsp:cNvPr id="0" name=""/>
        <dsp:cNvSpPr/>
      </dsp:nvSpPr>
      <dsp:spPr>
        <a:xfrm>
          <a:off x="6137396" y="1032152"/>
          <a:ext cx="245346" cy="28700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137396" y="1089554"/>
        <a:ext cx="171742" cy="172205"/>
      </dsp:txXfrm>
    </dsp:sp>
    <dsp:sp modelId="{77822738-33D2-41C3-83E7-2FC65775A74E}">
      <dsp:nvSpPr>
        <dsp:cNvPr id="0" name=""/>
        <dsp:cNvSpPr/>
      </dsp:nvSpPr>
      <dsp:spPr>
        <a:xfrm>
          <a:off x="6484584" y="437881"/>
          <a:ext cx="1157294" cy="14755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alibri"/>
            </a:rPr>
            <a:t>Repeat until one cluster remains</a:t>
          </a:r>
        </a:p>
      </dsp:txBody>
      <dsp:txXfrm>
        <a:off x="6518480" y="471777"/>
        <a:ext cx="1089502" cy="14077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4E2595-2BC3-4125-A7C2-69084295AF9D}">
      <dsp:nvSpPr>
        <dsp:cNvPr id="0" name=""/>
        <dsp:cNvSpPr/>
      </dsp:nvSpPr>
      <dsp:spPr>
        <a:xfrm>
          <a:off x="1836858" y="3002"/>
          <a:ext cx="1272878" cy="82737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No cluster centers computed</a:t>
          </a:r>
        </a:p>
      </dsp:txBody>
      <dsp:txXfrm>
        <a:off x="1877247" y="43391"/>
        <a:ext cx="1192100" cy="746593"/>
      </dsp:txXfrm>
    </dsp:sp>
    <dsp:sp modelId="{3C0F7A13-D324-43A6-9C70-464DF37C9476}">
      <dsp:nvSpPr>
        <dsp:cNvPr id="0" name=""/>
        <dsp:cNvSpPr/>
      </dsp:nvSpPr>
      <dsp:spPr>
        <a:xfrm>
          <a:off x="820258" y="416687"/>
          <a:ext cx="3306079" cy="3306079"/>
        </a:xfrm>
        <a:custGeom>
          <a:avLst/>
          <a:gdLst/>
          <a:ahLst/>
          <a:cxnLst/>
          <a:rect l="0" t="0" r="0" b="0"/>
          <a:pathLst>
            <a:path>
              <a:moveTo>
                <a:pt x="2298223" y="131107"/>
              </a:moveTo>
              <a:arcTo wR="1653039" hR="1653039" stAng="17578396" swAng="1961536"/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EEA0E0-6DD6-46C6-AF50-2E444BAB744F}">
      <dsp:nvSpPr>
        <dsp:cNvPr id="0" name=""/>
        <dsp:cNvSpPr/>
      </dsp:nvSpPr>
      <dsp:spPr>
        <a:xfrm>
          <a:off x="3408992" y="1145224"/>
          <a:ext cx="1272878" cy="82737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No .predict() method </a:t>
          </a:r>
        </a:p>
      </dsp:txBody>
      <dsp:txXfrm>
        <a:off x="3449381" y="1185613"/>
        <a:ext cx="1192100" cy="746593"/>
      </dsp:txXfrm>
    </dsp:sp>
    <dsp:sp modelId="{3206F275-89D2-4876-BCAD-D45DDDBA2D31}">
      <dsp:nvSpPr>
        <dsp:cNvPr id="0" name=""/>
        <dsp:cNvSpPr/>
      </dsp:nvSpPr>
      <dsp:spPr>
        <a:xfrm>
          <a:off x="820258" y="416687"/>
          <a:ext cx="3306079" cy="3306079"/>
        </a:xfrm>
        <a:custGeom>
          <a:avLst/>
          <a:gdLst/>
          <a:ahLst/>
          <a:cxnLst/>
          <a:rect l="0" t="0" r="0" b="0"/>
          <a:pathLst>
            <a:path>
              <a:moveTo>
                <a:pt x="3303811" y="1566474"/>
              </a:moveTo>
              <a:arcTo wR="1653039" hR="1653039" stAng="21419892" swAng="2196302"/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AADDE5-8515-4291-8A06-800247C5D7BA}">
      <dsp:nvSpPr>
        <dsp:cNvPr id="0" name=""/>
        <dsp:cNvSpPr/>
      </dsp:nvSpPr>
      <dsp:spPr>
        <a:xfrm>
          <a:off x="2808490" y="2993379"/>
          <a:ext cx="1272878" cy="82737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Sensitive to linkage choice </a:t>
          </a:r>
        </a:p>
      </dsp:txBody>
      <dsp:txXfrm>
        <a:off x="2848879" y="3033768"/>
        <a:ext cx="1192100" cy="746593"/>
      </dsp:txXfrm>
    </dsp:sp>
    <dsp:sp modelId="{C683BC08-DC31-49AB-8AD0-80A0ED6F0BBF}">
      <dsp:nvSpPr>
        <dsp:cNvPr id="0" name=""/>
        <dsp:cNvSpPr/>
      </dsp:nvSpPr>
      <dsp:spPr>
        <a:xfrm>
          <a:off x="820258" y="416687"/>
          <a:ext cx="3306079" cy="3306079"/>
        </a:xfrm>
        <a:custGeom>
          <a:avLst/>
          <a:gdLst/>
          <a:ahLst/>
          <a:cxnLst/>
          <a:rect l="0" t="0" r="0" b="0"/>
          <a:pathLst>
            <a:path>
              <a:moveTo>
                <a:pt x="1981665" y="3273084"/>
              </a:moveTo>
              <a:arcTo wR="1653039" hR="1653039" stAng="4711990" swAng="1376021"/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B1B19E-65B7-4527-97E5-347E6CCB94DA}">
      <dsp:nvSpPr>
        <dsp:cNvPr id="0" name=""/>
        <dsp:cNvSpPr/>
      </dsp:nvSpPr>
      <dsp:spPr>
        <a:xfrm>
          <a:off x="865226" y="2993379"/>
          <a:ext cx="1272878" cy="82737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Can use connectivity constraint </a:t>
          </a:r>
        </a:p>
      </dsp:txBody>
      <dsp:txXfrm>
        <a:off x="905615" y="3033768"/>
        <a:ext cx="1192100" cy="746593"/>
      </dsp:txXfrm>
    </dsp:sp>
    <dsp:sp modelId="{F2CDC217-6219-4D7D-8F40-AA88336CD271}">
      <dsp:nvSpPr>
        <dsp:cNvPr id="0" name=""/>
        <dsp:cNvSpPr/>
      </dsp:nvSpPr>
      <dsp:spPr>
        <a:xfrm>
          <a:off x="820258" y="416687"/>
          <a:ext cx="3306079" cy="3306079"/>
        </a:xfrm>
        <a:custGeom>
          <a:avLst/>
          <a:gdLst/>
          <a:ahLst/>
          <a:cxnLst/>
          <a:rect l="0" t="0" r="0" b="0"/>
          <a:pathLst>
            <a:path>
              <a:moveTo>
                <a:pt x="276239" y="2567895"/>
              </a:moveTo>
              <a:arcTo wR="1653039" hR="1653039" stAng="8783806" swAng="2196302"/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CC6CB6-C45F-40C0-B364-A38DB9339C0B}">
      <dsp:nvSpPr>
        <dsp:cNvPr id="0" name=""/>
        <dsp:cNvSpPr/>
      </dsp:nvSpPr>
      <dsp:spPr>
        <a:xfrm>
          <a:off x="264724" y="1145224"/>
          <a:ext cx="1272878" cy="82737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Requires full distance matrix (O(n²)) </a:t>
          </a:r>
        </a:p>
      </dsp:txBody>
      <dsp:txXfrm>
        <a:off x="305113" y="1185613"/>
        <a:ext cx="1192100" cy="746593"/>
      </dsp:txXfrm>
    </dsp:sp>
    <dsp:sp modelId="{AAF5CF3F-F326-435F-B4B4-07DC5B222E8B}">
      <dsp:nvSpPr>
        <dsp:cNvPr id="0" name=""/>
        <dsp:cNvSpPr/>
      </dsp:nvSpPr>
      <dsp:spPr>
        <a:xfrm>
          <a:off x="820258" y="416687"/>
          <a:ext cx="3306079" cy="3306079"/>
        </a:xfrm>
        <a:custGeom>
          <a:avLst/>
          <a:gdLst/>
          <a:ahLst/>
          <a:cxnLst/>
          <a:rect l="0" t="0" r="0" b="0"/>
          <a:pathLst>
            <a:path>
              <a:moveTo>
                <a:pt x="288026" y="720687"/>
              </a:moveTo>
              <a:arcTo wR="1653039" hR="1653039" stAng="12860067" swAng="1961536"/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1D92CF-570C-4A8B-AA84-14EFE33AED51}" type="datetimeFigureOut">
              <a:rPr lang="en-US" smtClean="0"/>
              <a:t>2/28/2026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2A2595-C6CA-4BEB-8DAF-7D30049BA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725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B6C44-F84A-87DF-737B-6E9C07183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28AB73-3B1E-3CB3-9380-6E3D10ADD3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82BA15-C23F-D349-B82B-41EB935D4A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6E4CF-82F8-F055-FCC7-0AE24D9B3A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36379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5C984-D04D-CEAD-7ADE-48502ADB0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7C45C6-A8C3-4192-041A-84C738C3F7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8FA1D3-7786-7C0C-CF56-B3F9E9CB22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9BB9E-3A26-2102-4D27-903966DE3E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868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7960A-0742-3031-9123-86A59BBD6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4A14DD-AA96-70DA-03F3-CFF20E416A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A171F5-5BB8-FE3D-F2BD-5165989DFE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B6F12-48C1-DCAD-1B2B-33ECCD647D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40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1A6DC-B9E7-46DD-A7D3-ADE712E1E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86DDCF-C1E3-5C06-2CCC-5703D42C8B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736872-D6CA-A14F-A54C-9D8C642217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45EC7-42B0-D2AC-C0AE-EE4E33EE95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5768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41B19-123A-622A-17D3-53F49B824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2220CB-A663-A146-3DB0-D68C9C7B5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B6C2B9-E379-92E1-EC06-B51A60FA0A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DE0ED-47D3-177C-B45A-EE1E1BCD5A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9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8B68B-3359-24B0-F268-39C05B9E5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233FA1-7498-D6A3-777B-8A9A5FBD9F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12C2B4-B490-9867-8104-94EE05D067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5DE11-2790-A3F4-CAEA-7CE678DA96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899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480A2-10DB-28F3-008C-2E987BFE8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E38A1D-80BB-E954-03E5-FFC8C46A0A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A6AC45-174E-79E3-C52F-4494C89E24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52DF4-2AC6-F107-FD6A-26614A42E4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7406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DCAF2-B905-778F-DE0D-94E7DE229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98E4E6-0501-5104-8671-F523286091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C38C82-B7E7-661D-1251-F8A34EB032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CB135-DF62-0A48-8636-83B0EC1241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7294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A4DD0-3E73-2731-13DF-546535228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973A9D-6045-C10E-3252-3FE94A0A4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08D205-5A53-0A1F-0ACA-9FE8FD6CD4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F4D14F-2438-9626-5F37-91C94BAB92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0144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E73C7-375C-3C0C-6543-DCDF954E1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A3D9CA-5A8E-9612-9CDE-73CDD6B101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05549B-079B-AF3E-B9D8-7D0AC0D89D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E10FE-3174-61D3-36A2-3E24D232AD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2008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43A63-67A0-2185-F75B-B8701C67C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F5487B-22CA-C953-B725-FB15498CF1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1886AB-4FE9-A630-E5D9-80345ECD57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EDBCD9-1BE0-0132-E013-8850B7FBA9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4274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5537B-B58A-115B-9D03-5F9A8D6C9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DA69A7-E230-744A-BB49-E056F6573A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FAFE49-C6FA-0D79-DB1E-4DB097A4CB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A5117-A1EC-672C-B732-51FC642483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6081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3C34E-15D6-246F-529C-2CD8727C4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E63AEF-0531-64E9-3EC6-17C532454F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940989-7137-857C-95DF-DD57E72AA0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BCDD7-1D07-B042-60DD-C8EBC34074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784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8FAEA-2841-7BBC-FDB1-CEE7D74A4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0FF5DB-22BA-090F-7F00-FE977DAE59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9A74EA-A0EA-1A1D-D91B-B5BDB05C01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B21727-9F1B-693C-3D46-1AABEBECDB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808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C343A-00FC-4BA7-A9D8-0916A3A53E75}" type="datetime1">
              <a:rPr lang="en-US" smtClean="0"/>
              <a:t>2/28/2026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 564 Machine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55F69-06A1-4E10-8630-9EF7A0C09843}" type="datetime1">
              <a:rPr lang="en-US" smtClean="0"/>
              <a:t>2/28/2026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 564 Machine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16F27-C99F-4C61-9AD1-69E688942D92}" type="datetime1">
              <a:rPr lang="en-US" smtClean="0"/>
              <a:t>2/28/2026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 564 Machine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7891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1299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75DC-6902-470B-9441-9F99A6853CED}" type="datetime1">
              <a:rPr lang="en-US" smtClean="0"/>
              <a:t>2/28/2026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 564 Machine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D5F00-25A7-4B13-8C43-CF1A6B7CCAEB}" type="datetime1">
              <a:rPr lang="en-US" smtClean="0"/>
              <a:t>2/28/2026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 564 Machine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6DD1E-3240-48C1-A939-65082937ED27}" type="datetime1">
              <a:rPr lang="en-US" smtClean="0"/>
              <a:t>2/28/2026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 564 Machine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BEA73-8020-4C89-8819-08E59DF21C28}" type="datetime1">
              <a:rPr lang="en-US" smtClean="0"/>
              <a:t>2/28/2026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 564 Machine Learning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A26CC-C75E-4D73-A0E4-208EC77B4EF4}" type="datetime1">
              <a:rPr lang="en-US" smtClean="0"/>
              <a:t>2/28/2026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 564 Machine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6262006"/>
            <a:ext cx="9144000" cy="595993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0A969-766F-482B-B372-E75C157D4AFE}" type="datetime1">
              <a:rPr lang="en-US" smtClean="0"/>
              <a:t>2/28/2026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 564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9C45C-0FAC-4F7A-8F6D-0D6426D5A0F0}" type="datetime1">
              <a:rPr lang="en-US" smtClean="0"/>
              <a:t>2/28/2026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 564 Machine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BFBDE-2B65-4E2B-B6A0-FBE639D9469E}" type="datetime1">
              <a:rPr lang="en-US" smtClean="0"/>
              <a:t>2/28/2026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 564 Machine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5DC55-E265-406B-9204-458CC7756FC7}" type="datetime1">
              <a:rPr lang="en-US" smtClean="0"/>
              <a:t>2/28/2026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CSC 564 Machine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665514" cy="7399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5F58E1-26D2-417F-8F5B-D3F9FF02E1FB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163187" y="6642100"/>
            <a:ext cx="843026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FF">
                    <a:alpha val="50000"/>
                  </a:srgbClr>
                </a:solidFill>
                <a:latin typeface="Aptos" panose="020B0004020202020204" pitchFamily="34" charset="0"/>
              </a:rPr>
              <a:t>Restricted - مقيد</a:t>
            </a:r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3D5F58E1-26D2-417F-8F5B-D3F9FF02E1FB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163187" y="6642100"/>
            <a:ext cx="843026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FF">
                    <a:alpha val="50000"/>
                  </a:srgbClr>
                </a:solidFill>
                <a:latin typeface="Aptos" panose="020B0004020202020204" pitchFamily="34" charset="0"/>
              </a:rPr>
              <a:t>Restricted - مقيد</a:t>
            </a:r>
          </a:p>
        </p:txBody>
      </p:sp>
    </p:spTree>
    <p:extLst>
      <p:ext uri="{BB962C8B-B14F-4D97-AF65-F5344CB8AC3E}">
        <p14:creationId xmlns:p14="http://schemas.microsoft.com/office/powerpoint/2010/main" val="469038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sldNum="0" hdr="0" ftr="0" dt="0"/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0.gif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resalotaibi888-gif/Clustering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BE7F97-D42C-41BE-0528-82C899FE1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>
            <a:extLst>
              <a:ext uri="{FF2B5EF4-FFF2-40B4-BE49-F238E27FC236}">
                <a16:creationId xmlns:a16="http://schemas.microsoft.com/office/drawing/2014/main" id="{508084C0-FEEE-E079-D48F-7108ABED7B60}"/>
              </a:ext>
            </a:extLst>
          </p:cNvPr>
          <p:cNvSpPr/>
          <p:nvPr/>
        </p:nvSpPr>
        <p:spPr>
          <a:xfrm>
            <a:off x="0" y="6226775"/>
            <a:ext cx="9144000" cy="630860"/>
          </a:xfrm>
          <a:prstGeom prst="rect">
            <a:avLst/>
          </a:prstGeom>
          <a:solidFill>
            <a:srgbClr val="1E276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476592F3-A6E9-9235-8D11-68D05BDB642E}"/>
              </a:ext>
            </a:extLst>
          </p:cNvPr>
          <p:cNvSpPr/>
          <p:nvPr/>
        </p:nvSpPr>
        <p:spPr>
          <a:xfrm>
            <a:off x="486015" y="6389705"/>
            <a:ext cx="4572000" cy="3200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defTabSz="914400"/>
            <a:r>
              <a:rPr lang="en-US" sz="9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CSC564— King Saud University</a:t>
            </a:r>
            <a:endParaRPr lang="en-US" sz="9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34E1E0EA-A5D7-3211-E7E1-583A9F28BF6C}"/>
              </a:ext>
            </a:extLst>
          </p:cNvPr>
          <p:cNvSpPr/>
          <p:nvPr/>
        </p:nvSpPr>
        <p:spPr>
          <a:xfrm>
            <a:off x="6886815" y="6389705"/>
            <a:ext cx="1828800" cy="3200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r" defTabSz="914400"/>
            <a:r>
              <a:rPr lang="en-US" sz="9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1</a:t>
            </a: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B8894DDD-BF8C-183F-DAFA-D6F98CC83B9D}"/>
              </a:ext>
            </a:extLst>
          </p:cNvPr>
          <p:cNvSpPr/>
          <p:nvPr/>
        </p:nvSpPr>
        <p:spPr>
          <a:xfrm>
            <a:off x="457200" y="948690"/>
            <a:ext cx="822960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914400"/>
            <a:r>
              <a:rPr lang="en-US" sz="3000" b="1">
                <a:solidFill>
                  <a:srgbClr val="FFFFFF"/>
                </a:solidFill>
                <a:latin typeface="Georgia"/>
              </a:rPr>
              <a:t>Title</a:t>
            </a:r>
            <a:endParaRPr lang="en-US"/>
          </a:p>
        </p:txBody>
      </p:sp>
      <p:pic>
        <p:nvPicPr>
          <p:cNvPr id="7" name="Picture 6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BCAD9EF2-6630-4854-1485-755117273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" y="-1827"/>
            <a:ext cx="1648065" cy="733505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8C3073-3D74-B0DD-CC2C-D181CD557B32}"/>
              </a:ext>
            </a:extLst>
          </p:cNvPr>
          <p:cNvSpPr txBox="1"/>
          <p:nvPr/>
        </p:nvSpPr>
        <p:spPr>
          <a:xfrm>
            <a:off x="810850" y="1854827"/>
            <a:ext cx="7054752" cy="646331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>
              <a:defRPr sz="4400" b="1">
                <a:solidFill>
                  <a:srgbClr val="003366"/>
                </a:solidFill>
              </a:defRPr>
            </a:pPr>
            <a:r>
              <a:rPr lang="en-US" sz="3600">
                <a:solidFill>
                  <a:srgbClr val="1E2761"/>
                </a:solidFill>
              </a:rPr>
              <a:t>Clustering in Unsupervised Learning</a:t>
            </a:r>
            <a:endParaRPr lang="en-US" sz="3600">
              <a:solidFill>
                <a:srgbClr val="1E2761"/>
              </a:solidFill>
              <a:ea typeface="Calibri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B9E536-112C-1A18-82DE-780C70C2D379}"/>
              </a:ext>
            </a:extLst>
          </p:cNvPr>
          <p:cNvSpPr txBox="1"/>
          <p:nvPr/>
        </p:nvSpPr>
        <p:spPr>
          <a:xfrm>
            <a:off x="963250" y="2527283"/>
            <a:ext cx="6261138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solidFill>
                  <a:srgbClr val="0099CC"/>
                </a:solidFill>
              </a:defRPr>
            </a:pPr>
            <a:r>
              <a:rPr lang="en-US" sz="2000"/>
              <a:t>Chapter 3 – Introduction to Machine Learning with Python</a:t>
            </a:r>
            <a:br>
              <a:rPr lang="en-US" sz="2000"/>
            </a:br>
            <a:r>
              <a:rPr lang="en-US" sz="2000"/>
              <a:t>CSC 564 – Spring 2026</a:t>
            </a:r>
          </a:p>
          <a:p>
            <a:pPr>
              <a:defRPr sz="2400">
                <a:solidFill>
                  <a:srgbClr val="0099CC"/>
                </a:solidFill>
              </a:defRPr>
            </a:pPr>
            <a:endParaRPr sz="200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473814-3A36-3B54-4F80-47151DF02561}"/>
              </a:ext>
            </a:extLst>
          </p:cNvPr>
          <p:cNvSpPr/>
          <p:nvPr/>
        </p:nvSpPr>
        <p:spPr>
          <a:xfrm>
            <a:off x="1437993" y="4024250"/>
            <a:ext cx="1534438" cy="1054273"/>
          </a:xfrm>
          <a:prstGeom prst="roundRect">
            <a:avLst/>
          </a:prstGeom>
          <a:solidFill>
            <a:srgbClr val="1E27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ea typeface="Calibri"/>
              <a:cs typeface="Calibri"/>
            </a:endParaRPr>
          </a:p>
          <a:p>
            <a:pPr algn="ctr"/>
            <a:r>
              <a:rPr lang="en-US" sz="1600" dirty="0">
                <a:solidFill>
                  <a:srgbClr val="FFFFFF"/>
                </a:solidFill>
                <a:ea typeface="Calibri"/>
                <a:cs typeface="Calibri"/>
              </a:rPr>
              <a:t>Fares Al-Otaibi</a:t>
            </a:r>
            <a:endParaRPr lang="en-US" dirty="0"/>
          </a:p>
          <a:p>
            <a:pPr algn="ctr"/>
            <a:r>
              <a:rPr lang="en-US" sz="1600" dirty="0">
                <a:solidFill>
                  <a:srgbClr val="FFFFFF"/>
                </a:solidFill>
                <a:ea typeface="Calibri"/>
                <a:cs typeface="Calibri"/>
              </a:rPr>
              <a:t>447910034</a:t>
            </a:r>
          </a:p>
          <a:p>
            <a:pPr algn="ctr"/>
            <a:endParaRPr lang="en-US" dirty="0">
              <a:ea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2373E1-4682-9E1A-AE9A-9A79A9FF69A8}"/>
              </a:ext>
            </a:extLst>
          </p:cNvPr>
          <p:cNvSpPr txBox="1"/>
          <p:nvPr/>
        </p:nvSpPr>
        <p:spPr>
          <a:xfrm>
            <a:off x="3630706" y="3342555"/>
            <a:ext cx="142154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505050"/>
                </a:solidFill>
                <a:latin typeface="Calibri"/>
              </a:rPr>
              <a:t>Presenters:</a:t>
            </a:r>
            <a:r>
              <a:rPr sz="2000" b="0" i="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​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71C3D60-AAC1-EA19-98D7-BECAC841E7C8}"/>
              </a:ext>
            </a:extLst>
          </p:cNvPr>
          <p:cNvSpPr/>
          <p:nvPr/>
        </p:nvSpPr>
        <p:spPr>
          <a:xfrm>
            <a:off x="3627942" y="4024248"/>
            <a:ext cx="1611278" cy="1054273"/>
          </a:xfrm>
          <a:prstGeom prst="roundRect">
            <a:avLst/>
          </a:prstGeom>
          <a:solidFill>
            <a:srgbClr val="1E27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600" dirty="0">
              <a:solidFill>
                <a:srgbClr val="FFFFFF"/>
              </a:solidFill>
              <a:ea typeface="Calibri"/>
              <a:cs typeface="Calibri"/>
            </a:endParaRPr>
          </a:p>
          <a:p>
            <a:pPr algn="ctr"/>
            <a:r>
              <a:rPr lang="en-US" sz="1600" dirty="0">
                <a:solidFill>
                  <a:srgbClr val="FFFFFF"/>
                </a:solidFill>
                <a:ea typeface="Calibri"/>
                <a:cs typeface="Calibri"/>
              </a:rPr>
              <a:t>Faisal Al-</a:t>
            </a:r>
            <a:r>
              <a:rPr lang="en-US" sz="1600" dirty="0" err="1">
                <a:solidFill>
                  <a:srgbClr val="FFFFFF"/>
                </a:solidFill>
                <a:ea typeface="Calibri"/>
                <a:cs typeface="Calibri"/>
              </a:rPr>
              <a:t>Shayie</a:t>
            </a:r>
            <a:r>
              <a:rPr lang="en-US" sz="1600" dirty="0">
                <a:solidFill>
                  <a:srgbClr val="FFFFFF"/>
                </a:solidFill>
                <a:ea typeface="Calibri"/>
                <a:cs typeface="Calibri"/>
              </a:rPr>
              <a:t> 447910626</a:t>
            </a:r>
            <a:endParaRPr lang="en-US" dirty="0"/>
          </a:p>
          <a:p>
            <a:pPr algn="ctr"/>
            <a:endParaRPr lang="en-US" dirty="0">
              <a:ea typeface="Calibri"/>
              <a:cs typeface="Calibri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0B13354-C154-6410-06CE-BDD713E3FC14}"/>
              </a:ext>
            </a:extLst>
          </p:cNvPr>
          <p:cNvSpPr/>
          <p:nvPr/>
        </p:nvSpPr>
        <p:spPr>
          <a:xfrm>
            <a:off x="5750657" y="4043458"/>
            <a:ext cx="1534438" cy="1054273"/>
          </a:xfrm>
          <a:prstGeom prst="roundRect">
            <a:avLst/>
          </a:prstGeom>
          <a:solidFill>
            <a:srgbClr val="1E27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  <a:ea typeface="Calibri"/>
                <a:cs typeface="Calibri"/>
              </a:rPr>
              <a:t>Omar </a:t>
            </a:r>
            <a:r>
              <a:rPr lang="en-US" sz="1600" dirty="0" err="1">
                <a:solidFill>
                  <a:srgbClr val="FFFFFF"/>
                </a:solidFill>
                <a:ea typeface="Calibri"/>
                <a:cs typeface="Calibri"/>
              </a:rPr>
              <a:t>Ateen</a:t>
            </a:r>
            <a:r>
              <a:rPr lang="en-US" sz="1600" dirty="0">
                <a:solidFill>
                  <a:srgbClr val="FFFFFF"/>
                </a:solidFill>
                <a:ea typeface="Calibri"/>
                <a:cs typeface="Calibri"/>
              </a:rPr>
              <a:t> 447910539</a:t>
            </a:r>
          </a:p>
        </p:txBody>
      </p:sp>
    </p:spTree>
    <p:extLst>
      <p:ext uri="{BB962C8B-B14F-4D97-AF65-F5344CB8AC3E}">
        <p14:creationId xmlns:p14="http://schemas.microsoft.com/office/powerpoint/2010/main" val="3056572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857250"/>
            <a:ext cx="73152" cy="5143500"/>
          </a:xfrm>
          <a:prstGeom prst="rect">
            <a:avLst/>
          </a:prstGeom>
          <a:solidFill>
            <a:srgbClr val="0D9488"/>
          </a:solidFill>
          <a:ln w="12700">
            <a:solidFill>
              <a:srgbClr val="0D94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365760" y="1040130"/>
            <a:ext cx="841248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700" b="1">
                <a:solidFill>
                  <a:srgbClr val="1A2B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Strengths, Weaknesses &amp; Practical Tips</a:t>
            </a:r>
            <a:endParaRPr lang="en-US" sz="2700"/>
          </a:p>
        </p:txBody>
      </p:sp>
      <p:sp>
        <p:nvSpPr>
          <p:cNvPr id="4" name="Text 2"/>
          <p:cNvSpPr/>
          <p:nvPr/>
        </p:nvSpPr>
        <p:spPr>
          <a:xfrm>
            <a:off x="365760" y="1570482"/>
            <a:ext cx="8229600" cy="29260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300" i="1">
                <a:solidFill>
                  <a:srgbClr val="64748B"/>
                </a:solidFill>
              </a:rPr>
              <a:t>What to consider before applying K-Means in practice</a:t>
            </a:r>
            <a:endParaRPr lang="en-US" sz="1300"/>
          </a:p>
        </p:txBody>
      </p:sp>
      <p:sp>
        <p:nvSpPr>
          <p:cNvPr id="5" name="Shape 3"/>
          <p:cNvSpPr/>
          <p:nvPr/>
        </p:nvSpPr>
        <p:spPr>
          <a:xfrm>
            <a:off x="365760" y="1954530"/>
            <a:ext cx="4114800" cy="347472"/>
          </a:xfrm>
          <a:prstGeom prst="rect">
            <a:avLst/>
          </a:prstGeom>
          <a:solidFill>
            <a:srgbClr val="0D9488"/>
          </a:solidFill>
          <a:ln w="12700">
            <a:solidFill>
              <a:srgbClr val="0D94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365760" y="1954530"/>
            <a:ext cx="4114800" cy="3474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200" b="1">
                <a:solidFill>
                  <a:srgbClr val="FFFFFF"/>
                </a:solidFill>
              </a:rPr>
              <a:t>✅  STRENGTHS</a:t>
            </a:r>
            <a:endParaRPr lang="en-US" sz="1200"/>
          </a:p>
        </p:txBody>
      </p:sp>
      <p:sp>
        <p:nvSpPr>
          <p:cNvPr id="7" name="Shape 5"/>
          <p:cNvSpPr/>
          <p:nvPr/>
        </p:nvSpPr>
        <p:spPr>
          <a:xfrm>
            <a:off x="365760" y="2338578"/>
            <a:ext cx="4114800" cy="438912"/>
          </a:xfrm>
          <a:prstGeom prst="rect">
            <a:avLst/>
          </a:prstGeom>
          <a:solidFill>
            <a:srgbClr val="FFFFFF"/>
          </a:solidFill>
          <a:ln w="12700">
            <a:solidFill>
              <a:srgbClr val="D1FA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365760" y="2338578"/>
            <a:ext cx="54864" cy="438912"/>
          </a:xfrm>
          <a:prstGeom prst="rect">
            <a:avLst/>
          </a:prstGeom>
          <a:solidFill>
            <a:srgbClr val="0D9488"/>
          </a:solidFill>
          <a:ln w="12700">
            <a:solidFill>
              <a:srgbClr val="0D94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02920" y="2375154"/>
            <a:ext cx="38862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100">
                <a:solidFill>
                  <a:srgbClr val="334155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Simple and intuitive to understand and implement</a:t>
            </a:r>
            <a:endParaRPr lang="en-US" sz="1100"/>
          </a:p>
        </p:txBody>
      </p:sp>
      <p:sp>
        <p:nvSpPr>
          <p:cNvPr id="10" name="Shape 8"/>
          <p:cNvSpPr/>
          <p:nvPr/>
        </p:nvSpPr>
        <p:spPr>
          <a:xfrm>
            <a:off x="365760" y="2823210"/>
            <a:ext cx="4114800" cy="438912"/>
          </a:xfrm>
          <a:prstGeom prst="rect">
            <a:avLst/>
          </a:prstGeom>
          <a:solidFill>
            <a:srgbClr val="FFFFFF"/>
          </a:solidFill>
          <a:ln w="12700">
            <a:solidFill>
              <a:srgbClr val="D1FA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365760" y="2823210"/>
            <a:ext cx="54864" cy="438912"/>
          </a:xfrm>
          <a:prstGeom prst="rect">
            <a:avLst/>
          </a:prstGeom>
          <a:solidFill>
            <a:srgbClr val="0D9488"/>
          </a:solidFill>
          <a:ln w="12700">
            <a:solidFill>
              <a:srgbClr val="0D94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502920" y="2859786"/>
            <a:ext cx="38862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100">
                <a:solidFill>
                  <a:srgbClr val="334155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Scales well to large datasets (MiniBatchKMeans for very large data)</a:t>
            </a:r>
            <a:endParaRPr lang="en-US" sz="1100"/>
          </a:p>
        </p:txBody>
      </p:sp>
      <p:sp>
        <p:nvSpPr>
          <p:cNvPr id="13" name="Shape 11"/>
          <p:cNvSpPr/>
          <p:nvPr/>
        </p:nvSpPr>
        <p:spPr>
          <a:xfrm>
            <a:off x="365760" y="3307842"/>
            <a:ext cx="4114800" cy="438912"/>
          </a:xfrm>
          <a:prstGeom prst="rect">
            <a:avLst/>
          </a:prstGeom>
          <a:solidFill>
            <a:srgbClr val="FFFFFF"/>
          </a:solidFill>
          <a:ln w="12700">
            <a:solidFill>
              <a:srgbClr val="D1FA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365760" y="3307842"/>
            <a:ext cx="54864" cy="438912"/>
          </a:xfrm>
          <a:prstGeom prst="rect">
            <a:avLst/>
          </a:prstGeom>
          <a:solidFill>
            <a:srgbClr val="0D9488"/>
          </a:solidFill>
          <a:ln w="12700">
            <a:solidFill>
              <a:srgbClr val="0D94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502920" y="3344418"/>
            <a:ext cx="38862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100">
                <a:solidFill>
                  <a:srgbClr val="334155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Runs relatively quickly — efficient O(nkI) time complexity</a:t>
            </a:r>
            <a:endParaRPr lang="en-US" sz="1100"/>
          </a:p>
        </p:txBody>
      </p:sp>
      <p:sp>
        <p:nvSpPr>
          <p:cNvPr id="16" name="Shape 14"/>
          <p:cNvSpPr/>
          <p:nvPr/>
        </p:nvSpPr>
        <p:spPr>
          <a:xfrm>
            <a:off x="365760" y="3792474"/>
            <a:ext cx="4114800" cy="438912"/>
          </a:xfrm>
          <a:prstGeom prst="rect">
            <a:avLst/>
          </a:prstGeom>
          <a:solidFill>
            <a:srgbClr val="FFFFFF"/>
          </a:solidFill>
          <a:ln w="12700">
            <a:solidFill>
              <a:srgbClr val="D1FA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365760" y="3792474"/>
            <a:ext cx="54864" cy="438912"/>
          </a:xfrm>
          <a:prstGeom prst="rect">
            <a:avLst/>
          </a:prstGeom>
          <a:solidFill>
            <a:srgbClr val="0D9488"/>
          </a:solidFill>
          <a:ln w="12700">
            <a:solidFill>
              <a:srgbClr val="0D94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502920" y="3829050"/>
            <a:ext cx="38862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100">
                <a:solidFill>
                  <a:srgbClr val="334155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Useful as a preprocessing/feature engineering step (vector quantization)</a:t>
            </a:r>
            <a:endParaRPr lang="en-US" sz="1100"/>
          </a:p>
        </p:txBody>
      </p:sp>
      <p:sp>
        <p:nvSpPr>
          <p:cNvPr id="19" name="Shape 17"/>
          <p:cNvSpPr/>
          <p:nvPr/>
        </p:nvSpPr>
        <p:spPr>
          <a:xfrm>
            <a:off x="365760" y="4277106"/>
            <a:ext cx="4114800" cy="438912"/>
          </a:xfrm>
          <a:prstGeom prst="rect">
            <a:avLst/>
          </a:prstGeom>
          <a:solidFill>
            <a:srgbClr val="FFFFFF"/>
          </a:solidFill>
          <a:ln w="12700">
            <a:solidFill>
              <a:srgbClr val="D1FA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365760" y="4277106"/>
            <a:ext cx="54864" cy="438912"/>
          </a:xfrm>
          <a:prstGeom prst="rect">
            <a:avLst/>
          </a:prstGeom>
          <a:solidFill>
            <a:srgbClr val="0D9488"/>
          </a:solidFill>
          <a:ln w="12700">
            <a:solidFill>
              <a:srgbClr val="0D94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502920" y="4313682"/>
            <a:ext cx="38862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100">
                <a:solidFill>
                  <a:srgbClr val="334155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scikit-learn runs 10 random initializations by default and picks the best</a:t>
            </a:r>
            <a:endParaRPr lang="en-US" sz="1100"/>
          </a:p>
        </p:txBody>
      </p:sp>
      <p:sp>
        <p:nvSpPr>
          <p:cNvPr id="22" name="Shape 20"/>
          <p:cNvSpPr/>
          <p:nvPr/>
        </p:nvSpPr>
        <p:spPr>
          <a:xfrm>
            <a:off x="4663440" y="1954530"/>
            <a:ext cx="4114800" cy="347472"/>
          </a:xfrm>
          <a:prstGeom prst="rect">
            <a:avLst/>
          </a:prstGeom>
          <a:solidFill>
            <a:srgbClr val="E53E3E"/>
          </a:solidFill>
          <a:ln w="12700">
            <a:solidFill>
              <a:srgbClr val="E53E3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4663440" y="1954530"/>
            <a:ext cx="4114800" cy="3474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200" b="1">
                <a:solidFill>
                  <a:srgbClr val="FFFFFF"/>
                </a:solidFill>
              </a:rPr>
              <a:t>❌  WEAKNESSES</a:t>
            </a:r>
            <a:endParaRPr lang="en-US" sz="1200"/>
          </a:p>
        </p:txBody>
      </p:sp>
      <p:sp>
        <p:nvSpPr>
          <p:cNvPr id="24" name="Shape 22"/>
          <p:cNvSpPr/>
          <p:nvPr/>
        </p:nvSpPr>
        <p:spPr>
          <a:xfrm>
            <a:off x="4663440" y="2338578"/>
            <a:ext cx="4114800" cy="438912"/>
          </a:xfrm>
          <a:prstGeom prst="rect">
            <a:avLst/>
          </a:prstGeom>
          <a:solidFill>
            <a:srgbClr val="FFFFFF"/>
          </a:solidFill>
          <a:ln w="12700">
            <a:solidFill>
              <a:srgbClr val="FECAC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4663440" y="2338578"/>
            <a:ext cx="54864" cy="438912"/>
          </a:xfrm>
          <a:prstGeom prst="rect">
            <a:avLst/>
          </a:prstGeom>
          <a:solidFill>
            <a:srgbClr val="E53E3E"/>
          </a:solidFill>
          <a:ln w="12700">
            <a:solidFill>
              <a:srgbClr val="E53E3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4800600" y="2375154"/>
            <a:ext cx="38862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100">
                <a:solidFill>
                  <a:srgbClr val="334155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Requires specifying K upfront — often unknown in real-world problems</a:t>
            </a:r>
            <a:endParaRPr lang="en-US" sz="1100"/>
          </a:p>
        </p:txBody>
      </p:sp>
      <p:sp>
        <p:nvSpPr>
          <p:cNvPr id="27" name="Shape 25"/>
          <p:cNvSpPr/>
          <p:nvPr/>
        </p:nvSpPr>
        <p:spPr>
          <a:xfrm>
            <a:off x="4663440" y="2823210"/>
            <a:ext cx="4114800" cy="438912"/>
          </a:xfrm>
          <a:prstGeom prst="rect">
            <a:avLst/>
          </a:prstGeom>
          <a:solidFill>
            <a:srgbClr val="FFFFFF"/>
          </a:solidFill>
          <a:ln w="12700">
            <a:solidFill>
              <a:srgbClr val="FECAC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4663440" y="2823210"/>
            <a:ext cx="54864" cy="438912"/>
          </a:xfrm>
          <a:prstGeom prst="rect">
            <a:avLst/>
          </a:prstGeom>
          <a:solidFill>
            <a:srgbClr val="E53E3E"/>
          </a:solidFill>
          <a:ln w="12700">
            <a:solidFill>
              <a:srgbClr val="E53E3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4800600" y="2859786"/>
            <a:ext cx="38862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100">
                <a:solidFill>
                  <a:srgbClr val="334155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Random initialization means different runs can give different results</a:t>
            </a:r>
            <a:endParaRPr lang="en-US" sz="1100"/>
          </a:p>
        </p:txBody>
      </p:sp>
      <p:sp>
        <p:nvSpPr>
          <p:cNvPr id="30" name="Shape 28"/>
          <p:cNvSpPr/>
          <p:nvPr/>
        </p:nvSpPr>
        <p:spPr>
          <a:xfrm>
            <a:off x="4663440" y="3307842"/>
            <a:ext cx="4114800" cy="438912"/>
          </a:xfrm>
          <a:prstGeom prst="rect">
            <a:avLst/>
          </a:prstGeom>
          <a:solidFill>
            <a:srgbClr val="FFFFFF"/>
          </a:solidFill>
          <a:ln w="12700">
            <a:solidFill>
              <a:srgbClr val="FECAC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1" name="Shape 29"/>
          <p:cNvSpPr/>
          <p:nvPr/>
        </p:nvSpPr>
        <p:spPr>
          <a:xfrm>
            <a:off x="4663440" y="3307842"/>
            <a:ext cx="54864" cy="438912"/>
          </a:xfrm>
          <a:prstGeom prst="rect">
            <a:avLst/>
          </a:prstGeom>
          <a:solidFill>
            <a:srgbClr val="E53E3E"/>
          </a:solidFill>
          <a:ln w="12700">
            <a:solidFill>
              <a:srgbClr val="E53E3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4800600" y="3344418"/>
            <a:ext cx="38862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100">
                <a:solidFill>
                  <a:srgbClr val="334155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Assumes convex, spherical clusters of similar size and density</a:t>
            </a:r>
            <a:endParaRPr lang="en-US" sz="1100"/>
          </a:p>
        </p:txBody>
      </p:sp>
      <p:sp>
        <p:nvSpPr>
          <p:cNvPr id="33" name="Shape 31"/>
          <p:cNvSpPr/>
          <p:nvPr/>
        </p:nvSpPr>
        <p:spPr>
          <a:xfrm>
            <a:off x="4663440" y="3792474"/>
            <a:ext cx="4114800" cy="438912"/>
          </a:xfrm>
          <a:prstGeom prst="rect">
            <a:avLst/>
          </a:prstGeom>
          <a:solidFill>
            <a:srgbClr val="FFFFFF"/>
          </a:solidFill>
          <a:ln w="12700">
            <a:solidFill>
              <a:srgbClr val="FECAC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4663440" y="3792474"/>
            <a:ext cx="54864" cy="438912"/>
          </a:xfrm>
          <a:prstGeom prst="rect">
            <a:avLst/>
          </a:prstGeom>
          <a:solidFill>
            <a:srgbClr val="E53E3E"/>
          </a:solidFill>
          <a:ln w="12700">
            <a:solidFill>
              <a:srgbClr val="E53E3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4800600" y="3829050"/>
            <a:ext cx="38862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100">
                <a:solidFill>
                  <a:srgbClr val="334155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Struggles with elongated, non-spherical, or complex-shaped clusters</a:t>
            </a:r>
            <a:endParaRPr lang="en-US" sz="1100"/>
          </a:p>
        </p:txBody>
      </p:sp>
      <p:sp>
        <p:nvSpPr>
          <p:cNvPr id="36" name="Shape 34"/>
          <p:cNvSpPr/>
          <p:nvPr/>
        </p:nvSpPr>
        <p:spPr>
          <a:xfrm>
            <a:off x="4663440" y="4277106"/>
            <a:ext cx="4114800" cy="438912"/>
          </a:xfrm>
          <a:prstGeom prst="rect">
            <a:avLst/>
          </a:prstGeom>
          <a:solidFill>
            <a:srgbClr val="FFFFFF"/>
          </a:solidFill>
          <a:ln w="12700">
            <a:solidFill>
              <a:srgbClr val="FECAC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7" name="Shape 35"/>
          <p:cNvSpPr/>
          <p:nvPr/>
        </p:nvSpPr>
        <p:spPr>
          <a:xfrm>
            <a:off x="4663440" y="4277106"/>
            <a:ext cx="54864" cy="438912"/>
          </a:xfrm>
          <a:prstGeom prst="rect">
            <a:avLst/>
          </a:prstGeom>
          <a:solidFill>
            <a:srgbClr val="E53E3E"/>
          </a:solidFill>
          <a:ln w="12700">
            <a:solidFill>
              <a:srgbClr val="E53E3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4800600" y="4313682"/>
            <a:ext cx="38862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100">
                <a:solidFill>
                  <a:srgbClr val="334155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Sensitive to outliers — they can pull cluster centers away significantly</a:t>
            </a:r>
            <a:endParaRPr lang="en-US" sz="1100"/>
          </a:p>
        </p:txBody>
      </p:sp>
      <p:sp>
        <p:nvSpPr>
          <p:cNvPr id="39" name="Shape 37"/>
          <p:cNvSpPr/>
          <p:nvPr/>
        </p:nvSpPr>
        <p:spPr>
          <a:xfrm>
            <a:off x="365760" y="5520690"/>
            <a:ext cx="8412480" cy="347472"/>
          </a:xfrm>
          <a:prstGeom prst="rect">
            <a:avLst/>
          </a:prstGeom>
          <a:solidFill>
            <a:srgbClr val="1A2B5F"/>
          </a:solidFill>
          <a:ln w="12700">
            <a:solidFill>
              <a:srgbClr val="1A2B5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457200" y="5520690"/>
            <a:ext cx="8229600" cy="3474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100">
                <a:solidFill>
                  <a:srgbClr val="FFFFFF"/>
                </a:solidFill>
              </a:rPr>
              <a:t>💡  When K-means fails on complex shapes, consider DBSCAN or Agglomerative Clustering — covered next in Chapter 3!</a:t>
            </a:r>
            <a:endParaRPr lang="en-US" sz="110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69A1F29-E89C-C2F5-BFF0-4563BF29454E}"/>
              </a:ext>
            </a:extLst>
          </p:cNvPr>
          <p:cNvGrpSpPr/>
          <p:nvPr/>
        </p:nvGrpSpPr>
        <p:grpSpPr>
          <a:xfrm>
            <a:off x="0" y="6226775"/>
            <a:ext cx="9144000" cy="630860"/>
            <a:chOff x="0" y="6226775"/>
            <a:chExt cx="9144000" cy="630860"/>
          </a:xfrm>
        </p:grpSpPr>
        <p:sp>
          <p:nvSpPr>
            <p:cNvPr id="42" name="Shape 2">
              <a:extLst>
                <a:ext uri="{FF2B5EF4-FFF2-40B4-BE49-F238E27FC236}">
                  <a16:creationId xmlns:a16="http://schemas.microsoft.com/office/drawing/2014/main" id="{B88D6F58-0490-AD93-A35B-9825E8E4DD14}"/>
                </a:ext>
              </a:extLst>
            </p:cNvPr>
            <p:cNvSpPr/>
            <p:nvPr/>
          </p:nvSpPr>
          <p:spPr>
            <a:xfrm>
              <a:off x="0" y="6226775"/>
              <a:ext cx="9144000" cy="630860"/>
            </a:xfrm>
            <a:prstGeom prst="rect">
              <a:avLst/>
            </a:prstGeom>
            <a:solidFill>
              <a:srgbClr val="1E2761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 0">
              <a:extLst>
                <a:ext uri="{FF2B5EF4-FFF2-40B4-BE49-F238E27FC236}">
                  <a16:creationId xmlns:a16="http://schemas.microsoft.com/office/drawing/2014/main" id="{FF9F06BB-D0C7-0186-8250-D1E093B1A787}"/>
                </a:ext>
              </a:extLst>
            </p:cNvPr>
            <p:cNvSpPr/>
            <p:nvPr/>
          </p:nvSpPr>
          <p:spPr>
            <a:xfrm>
              <a:off x="486015" y="6389705"/>
              <a:ext cx="4572000" cy="32004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defTabSz="914400"/>
              <a:r>
                <a:rPr lang="en-US" sz="900">
                  <a:solidFill>
                    <a:schemeClr val="bg1"/>
                  </a:solidFill>
                  <a:latin typeface="Calibri"/>
                  <a:ea typeface="Calibri"/>
                  <a:cs typeface="Calibri"/>
                </a:rPr>
                <a:t>CSC564— King Saud University</a:t>
              </a:r>
              <a:endParaRPr lang="en-US"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44" name="Text 1">
              <a:extLst>
                <a:ext uri="{FF2B5EF4-FFF2-40B4-BE49-F238E27FC236}">
                  <a16:creationId xmlns:a16="http://schemas.microsoft.com/office/drawing/2014/main" id="{9F43D08B-7E6B-B58B-7CC9-C3428D0EDF64}"/>
                </a:ext>
              </a:extLst>
            </p:cNvPr>
            <p:cNvSpPr/>
            <p:nvPr/>
          </p:nvSpPr>
          <p:spPr>
            <a:xfrm>
              <a:off x="6886815" y="6389705"/>
              <a:ext cx="1828800" cy="32004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algn="r" defTabSz="914400"/>
              <a:r>
                <a:rPr lang="en-US" sz="900" b="1">
                  <a:solidFill>
                    <a:schemeClr val="bg1"/>
                  </a:solidFill>
                  <a:latin typeface="Calibri"/>
                  <a:ea typeface="Calibri"/>
                  <a:cs typeface="Calibri"/>
                </a:rPr>
                <a:t>10</a:t>
              </a:r>
              <a:endParaRPr 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86431-8F24-5292-07D7-DD9CB54C3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651FAC85-5F78-8A47-1447-C8D8BE2A6AD6}"/>
              </a:ext>
            </a:extLst>
          </p:cNvPr>
          <p:cNvGrpSpPr/>
          <p:nvPr/>
        </p:nvGrpSpPr>
        <p:grpSpPr>
          <a:xfrm>
            <a:off x="0" y="6226775"/>
            <a:ext cx="9144000" cy="630860"/>
            <a:chOff x="0" y="6226775"/>
            <a:chExt cx="9144000" cy="630860"/>
          </a:xfrm>
        </p:grpSpPr>
        <p:sp>
          <p:nvSpPr>
            <p:cNvPr id="42" name="Shape 2">
              <a:extLst>
                <a:ext uri="{FF2B5EF4-FFF2-40B4-BE49-F238E27FC236}">
                  <a16:creationId xmlns:a16="http://schemas.microsoft.com/office/drawing/2014/main" id="{EF3EDDFD-56E8-9E36-CBA2-314943E436D5}"/>
                </a:ext>
              </a:extLst>
            </p:cNvPr>
            <p:cNvSpPr/>
            <p:nvPr/>
          </p:nvSpPr>
          <p:spPr>
            <a:xfrm>
              <a:off x="0" y="6226775"/>
              <a:ext cx="9144000" cy="630860"/>
            </a:xfrm>
            <a:prstGeom prst="rect">
              <a:avLst/>
            </a:prstGeom>
            <a:solidFill>
              <a:srgbClr val="1E2761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 0">
              <a:extLst>
                <a:ext uri="{FF2B5EF4-FFF2-40B4-BE49-F238E27FC236}">
                  <a16:creationId xmlns:a16="http://schemas.microsoft.com/office/drawing/2014/main" id="{F4113088-3484-242F-F7EF-94FB78A988C1}"/>
                </a:ext>
              </a:extLst>
            </p:cNvPr>
            <p:cNvSpPr/>
            <p:nvPr/>
          </p:nvSpPr>
          <p:spPr>
            <a:xfrm>
              <a:off x="486015" y="6389705"/>
              <a:ext cx="4572000" cy="32004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defTabSz="914400"/>
              <a:r>
                <a:rPr lang="en-US" sz="900">
                  <a:solidFill>
                    <a:schemeClr val="bg1"/>
                  </a:solidFill>
                  <a:latin typeface="Calibri"/>
                  <a:ea typeface="Calibri"/>
                  <a:cs typeface="Calibri"/>
                </a:rPr>
                <a:t>CSC564— King Saud University</a:t>
              </a:r>
              <a:endParaRPr lang="en-US"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44" name="Text 1">
              <a:extLst>
                <a:ext uri="{FF2B5EF4-FFF2-40B4-BE49-F238E27FC236}">
                  <a16:creationId xmlns:a16="http://schemas.microsoft.com/office/drawing/2014/main" id="{30FF4378-2EC4-FFF6-18A5-FCCE60649A5F}"/>
                </a:ext>
              </a:extLst>
            </p:cNvPr>
            <p:cNvSpPr/>
            <p:nvPr/>
          </p:nvSpPr>
          <p:spPr>
            <a:xfrm>
              <a:off x="6886815" y="6389705"/>
              <a:ext cx="1828800" cy="32004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algn="r" defTabSz="914400"/>
              <a:r>
                <a:rPr lang="en-US" sz="900" b="1">
                  <a:solidFill>
                    <a:schemeClr val="bg1"/>
                  </a:solidFill>
                  <a:latin typeface="Calibri"/>
                  <a:ea typeface="Calibri"/>
                  <a:cs typeface="Calibri"/>
                </a:rPr>
                <a:t>11</a:t>
              </a:r>
              <a:endParaRPr 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A1B69608-DBBB-6923-59E4-55C2B79450A9}"/>
              </a:ext>
            </a:extLst>
          </p:cNvPr>
          <p:cNvSpPr txBox="1"/>
          <p:nvPr/>
        </p:nvSpPr>
        <p:spPr>
          <a:xfrm>
            <a:off x="304800" y="888274"/>
            <a:ext cx="4471352" cy="646331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>
              <a:defRPr sz="3600" b="1">
                <a:solidFill>
                  <a:srgbClr val="003366"/>
                </a:solidFill>
              </a:defRPr>
            </a:pPr>
            <a:r>
              <a:rPr lang="en-US" sz="3600" b="1">
                <a:solidFill>
                  <a:srgbClr val="1E2761"/>
                </a:solidFill>
              </a:rPr>
              <a:t>Hierarchical Clustering</a:t>
            </a:r>
            <a:endParaRPr lang="en-US" sz="3600" b="1">
              <a:solidFill>
                <a:srgbClr val="1E2761"/>
              </a:solidFill>
              <a:ea typeface="Calibri"/>
              <a:cs typeface="Calibri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90B71A8-D964-7DE9-90BF-64D3F6B82AAD}"/>
              </a:ext>
            </a:extLst>
          </p:cNvPr>
          <p:cNvSpPr txBox="1"/>
          <p:nvPr/>
        </p:nvSpPr>
        <p:spPr>
          <a:xfrm>
            <a:off x="640079" y="1708122"/>
            <a:ext cx="7397931" cy="224676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 sz="2000">
                <a:solidFill>
                  <a:srgbClr val="505050"/>
                </a:solidFill>
              </a:defRPr>
            </a:pPr>
            <a:r>
              <a:rPr lang="en-US" b="1"/>
              <a:t>What Is It?</a:t>
            </a:r>
            <a:endParaRPr lang="en-US" b="1">
              <a:ea typeface="Calibri"/>
              <a:cs typeface="Calibri"/>
            </a:endParaRPr>
          </a:p>
          <a:p>
            <a:pPr>
              <a:defRPr sz="2000">
                <a:solidFill>
                  <a:srgbClr val="505050"/>
                </a:solidFill>
              </a:defRPr>
            </a:pPr>
            <a:endParaRPr lang="en-US" b="1"/>
          </a:p>
          <a:p>
            <a:pPr marL="342900" indent="-342900">
              <a:buFont typeface="Arial" panose="020B0604020202020204" pitchFamily="34" charset="0"/>
              <a:buChar char="•"/>
              <a:defRPr sz="2000">
                <a:solidFill>
                  <a:srgbClr val="505050"/>
                </a:solidFill>
              </a:defRPr>
            </a:pPr>
            <a:r>
              <a:rPr lang="en-US"/>
              <a:t>Builds a hierarchy of clusters</a:t>
            </a:r>
          </a:p>
          <a:p>
            <a:pPr marL="342900" indent="-342900">
              <a:buFont typeface="Arial" panose="020B0604020202020204" pitchFamily="34" charset="0"/>
              <a:buChar char="•"/>
              <a:defRPr sz="2000">
                <a:solidFill>
                  <a:srgbClr val="505050"/>
                </a:solidFill>
              </a:defRPr>
            </a:pPr>
            <a:r>
              <a:rPr lang="en-US"/>
              <a:t>Produces a tree structure (</a:t>
            </a:r>
            <a:r>
              <a:rPr lang="en-US" err="1"/>
              <a:t>dendrogram</a:t>
            </a:r>
            <a:r>
              <a:rPr lang="en-US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  <a:defRPr sz="2000">
                <a:solidFill>
                  <a:srgbClr val="505050"/>
                </a:solidFill>
              </a:defRPr>
            </a:pPr>
            <a:r>
              <a:rPr lang="en-US"/>
              <a:t>Two types:</a:t>
            </a:r>
          </a:p>
          <a:p>
            <a:pPr marL="800100" lvl="1" indent="-342900">
              <a:buFont typeface="Wingdings" panose="05000000000000000000" pitchFamily="2" charset="2"/>
              <a:buChar char="§"/>
              <a:defRPr sz="2000">
                <a:solidFill>
                  <a:srgbClr val="505050"/>
                </a:solidFill>
              </a:defRPr>
            </a:pPr>
            <a:r>
              <a:rPr lang="en-US"/>
              <a:t>Agglomerative (bottom-up)</a:t>
            </a:r>
          </a:p>
          <a:p>
            <a:pPr marL="800100" lvl="1" indent="-342900">
              <a:buFont typeface="Wingdings" panose="05000000000000000000" pitchFamily="2" charset="2"/>
              <a:buChar char="§"/>
              <a:defRPr sz="2000">
                <a:solidFill>
                  <a:srgbClr val="505050"/>
                </a:solidFill>
              </a:defRPr>
            </a:pPr>
            <a:r>
              <a:rPr lang="en-US"/>
              <a:t>Divisive (top-down)</a:t>
            </a:r>
          </a:p>
        </p:txBody>
      </p:sp>
      <p:pic>
        <p:nvPicPr>
          <p:cNvPr id="50" name="Picture 49" descr="A diagram of clustering a clustering structure&#10;&#10;AI-generated content may be incorrect.">
            <a:extLst>
              <a:ext uri="{FF2B5EF4-FFF2-40B4-BE49-F238E27FC236}">
                <a16:creationId xmlns:a16="http://schemas.microsoft.com/office/drawing/2014/main" id="{DE305307-9200-5F6E-96E3-65EEB9047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28" y="3072674"/>
            <a:ext cx="4615543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169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FF57B-F6AD-CD05-C853-39D51542D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AB6972E0-0B61-6018-90A0-4B44E4C4C96A}"/>
              </a:ext>
            </a:extLst>
          </p:cNvPr>
          <p:cNvGrpSpPr/>
          <p:nvPr/>
        </p:nvGrpSpPr>
        <p:grpSpPr>
          <a:xfrm>
            <a:off x="0" y="6226775"/>
            <a:ext cx="9144000" cy="630860"/>
            <a:chOff x="0" y="6226775"/>
            <a:chExt cx="9144000" cy="630860"/>
          </a:xfrm>
        </p:grpSpPr>
        <p:sp>
          <p:nvSpPr>
            <p:cNvPr id="42" name="Shape 2">
              <a:extLst>
                <a:ext uri="{FF2B5EF4-FFF2-40B4-BE49-F238E27FC236}">
                  <a16:creationId xmlns:a16="http://schemas.microsoft.com/office/drawing/2014/main" id="{55A398AF-4505-A050-7693-F98C4A6B469A}"/>
                </a:ext>
              </a:extLst>
            </p:cNvPr>
            <p:cNvSpPr/>
            <p:nvPr/>
          </p:nvSpPr>
          <p:spPr>
            <a:xfrm>
              <a:off x="0" y="6226775"/>
              <a:ext cx="9144000" cy="630860"/>
            </a:xfrm>
            <a:prstGeom prst="rect">
              <a:avLst/>
            </a:prstGeom>
            <a:solidFill>
              <a:srgbClr val="1E2761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 0">
              <a:extLst>
                <a:ext uri="{FF2B5EF4-FFF2-40B4-BE49-F238E27FC236}">
                  <a16:creationId xmlns:a16="http://schemas.microsoft.com/office/drawing/2014/main" id="{3BD34920-131B-3ECC-AC80-F5D830C0F199}"/>
                </a:ext>
              </a:extLst>
            </p:cNvPr>
            <p:cNvSpPr/>
            <p:nvPr/>
          </p:nvSpPr>
          <p:spPr>
            <a:xfrm>
              <a:off x="486015" y="6389705"/>
              <a:ext cx="4572000" cy="32004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defTabSz="914400"/>
              <a:r>
                <a:rPr lang="en-US" sz="900">
                  <a:solidFill>
                    <a:schemeClr val="bg1"/>
                  </a:solidFill>
                  <a:latin typeface="Calibri"/>
                  <a:ea typeface="Calibri"/>
                  <a:cs typeface="Calibri"/>
                </a:rPr>
                <a:t>CSC564— King Saud University</a:t>
              </a:r>
              <a:endParaRPr lang="en-US"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44" name="Text 1">
              <a:extLst>
                <a:ext uri="{FF2B5EF4-FFF2-40B4-BE49-F238E27FC236}">
                  <a16:creationId xmlns:a16="http://schemas.microsoft.com/office/drawing/2014/main" id="{C8786220-C0D2-242A-F59C-59B6822EA08E}"/>
                </a:ext>
              </a:extLst>
            </p:cNvPr>
            <p:cNvSpPr/>
            <p:nvPr/>
          </p:nvSpPr>
          <p:spPr>
            <a:xfrm>
              <a:off x="6886815" y="6389705"/>
              <a:ext cx="1828800" cy="32004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algn="r" defTabSz="914400"/>
              <a:r>
                <a:rPr lang="en-US" sz="900" b="1">
                  <a:solidFill>
                    <a:schemeClr val="bg1"/>
                  </a:solidFill>
                  <a:latin typeface="Calibri"/>
                  <a:ea typeface="Calibri"/>
                  <a:cs typeface="Calibri"/>
                </a:rPr>
                <a:t>12</a:t>
              </a:r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DCC05C2-FC8A-FFEF-A136-97C4455F0031}"/>
              </a:ext>
            </a:extLst>
          </p:cNvPr>
          <p:cNvSpPr txBox="1"/>
          <p:nvPr/>
        </p:nvSpPr>
        <p:spPr>
          <a:xfrm>
            <a:off x="304800" y="888274"/>
            <a:ext cx="6190734" cy="646331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>
              <a:defRPr sz="3600" b="1">
                <a:solidFill>
                  <a:srgbClr val="003366"/>
                </a:solidFill>
              </a:defRPr>
            </a:pPr>
            <a:r>
              <a:rPr lang="en-US" sz="3600" b="1">
                <a:solidFill>
                  <a:srgbClr val="1E2761"/>
                </a:solidFill>
              </a:rPr>
              <a:t>Why Agglomerative Clustering?</a:t>
            </a:r>
            <a:endParaRPr lang="en-US" sz="3600" b="1">
              <a:solidFill>
                <a:srgbClr val="1E2761"/>
              </a:solidFill>
              <a:ea typeface="Calibri"/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E14E7A-CDAA-D21B-D5FD-EED464272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078" y="3298818"/>
            <a:ext cx="4829447" cy="2530210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C5212913-87E1-3803-6FFC-51311B560460}"/>
              </a:ext>
            </a:extLst>
          </p:cNvPr>
          <p:cNvGrpSpPr/>
          <p:nvPr/>
        </p:nvGrpSpPr>
        <p:grpSpPr>
          <a:xfrm>
            <a:off x="336708" y="1640253"/>
            <a:ext cx="8470347" cy="1277063"/>
            <a:chOff x="365525" y="2091690"/>
            <a:chExt cx="8412715" cy="3429000"/>
          </a:xfrm>
        </p:grpSpPr>
        <p:sp>
          <p:nvSpPr>
            <p:cNvPr id="30" name="Shape 3">
              <a:extLst>
                <a:ext uri="{FF2B5EF4-FFF2-40B4-BE49-F238E27FC236}">
                  <a16:creationId xmlns:a16="http://schemas.microsoft.com/office/drawing/2014/main" id="{939ABEB4-D824-7074-B21F-655C5892339B}"/>
                </a:ext>
              </a:extLst>
            </p:cNvPr>
            <p:cNvSpPr/>
            <p:nvPr/>
          </p:nvSpPr>
          <p:spPr>
            <a:xfrm>
              <a:off x="365760" y="2091690"/>
              <a:ext cx="4114800" cy="160020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E2E8F0"/>
              </a:solidFill>
              <a:prstDash val="solid"/>
            </a:ln>
            <a:effectLst>
              <a:outerShdw blurRad="101600" dist="38100" dir="8100000" algn="bl" rotWithShape="0">
                <a:srgbClr val="000000">
                  <a:alpha val="12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Shape 4">
              <a:extLst>
                <a:ext uri="{FF2B5EF4-FFF2-40B4-BE49-F238E27FC236}">
                  <a16:creationId xmlns:a16="http://schemas.microsoft.com/office/drawing/2014/main" id="{DFAFAE85-072D-79F2-2C4C-C3BFB930358A}"/>
                </a:ext>
              </a:extLst>
            </p:cNvPr>
            <p:cNvSpPr/>
            <p:nvPr/>
          </p:nvSpPr>
          <p:spPr>
            <a:xfrm>
              <a:off x="365760" y="2091690"/>
              <a:ext cx="502920" cy="1600200"/>
            </a:xfrm>
            <a:prstGeom prst="rect">
              <a:avLst/>
            </a:prstGeom>
            <a:solidFill>
              <a:srgbClr val="1A2B5F"/>
            </a:solidFill>
            <a:ln w="12700">
              <a:solidFill>
                <a:srgbClr val="1A2B5F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 5">
              <a:extLst>
                <a:ext uri="{FF2B5EF4-FFF2-40B4-BE49-F238E27FC236}">
                  <a16:creationId xmlns:a16="http://schemas.microsoft.com/office/drawing/2014/main" id="{9A0CA381-0882-B367-B8E2-0C6357FDC471}"/>
                </a:ext>
              </a:extLst>
            </p:cNvPr>
            <p:cNvSpPr/>
            <p:nvPr/>
          </p:nvSpPr>
          <p:spPr>
            <a:xfrm>
              <a:off x="365525" y="2115139"/>
              <a:ext cx="502920" cy="160020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sz="2200" b="1">
                  <a:solidFill>
                    <a:srgbClr val="FFFFFF"/>
                  </a:solidFill>
                </a:rPr>
                <a:t>1</a:t>
              </a:r>
              <a:endParaRPr lang="en-US" sz="2200"/>
            </a:p>
          </p:txBody>
        </p:sp>
        <p:sp>
          <p:nvSpPr>
            <p:cNvPr id="36" name="Text 6">
              <a:extLst>
                <a:ext uri="{FF2B5EF4-FFF2-40B4-BE49-F238E27FC236}">
                  <a16:creationId xmlns:a16="http://schemas.microsoft.com/office/drawing/2014/main" id="{41BF85D5-791F-2CBA-7841-F6FECEB58425}"/>
                </a:ext>
              </a:extLst>
            </p:cNvPr>
            <p:cNvSpPr/>
            <p:nvPr/>
          </p:nvSpPr>
          <p:spPr>
            <a:xfrm>
              <a:off x="960120" y="2278788"/>
              <a:ext cx="3383280" cy="124848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1300" b="1">
                  <a:solidFill>
                    <a:srgbClr val="1A2B5F"/>
                  </a:solidFill>
                  <a:ea typeface="+mn-lt"/>
                  <a:cs typeface="+mn-lt"/>
                </a:rPr>
                <a:t>Does not rely on random initialization</a:t>
              </a:r>
              <a:endParaRPr lang="en-US"/>
            </a:p>
          </p:txBody>
        </p:sp>
        <p:sp>
          <p:nvSpPr>
            <p:cNvPr id="40" name="Shape 8">
              <a:extLst>
                <a:ext uri="{FF2B5EF4-FFF2-40B4-BE49-F238E27FC236}">
                  <a16:creationId xmlns:a16="http://schemas.microsoft.com/office/drawing/2014/main" id="{5DDA1801-5D86-45C0-D193-50AFAA65C659}"/>
                </a:ext>
              </a:extLst>
            </p:cNvPr>
            <p:cNvSpPr/>
            <p:nvPr/>
          </p:nvSpPr>
          <p:spPr>
            <a:xfrm>
              <a:off x="4663440" y="2091690"/>
              <a:ext cx="4114800" cy="160020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E2E8F0"/>
              </a:solidFill>
              <a:prstDash val="solid"/>
            </a:ln>
            <a:effectLst>
              <a:outerShdw blurRad="101600" dist="38100" dir="8100000" algn="bl" rotWithShape="0">
                <a:srgbClr val="000000">
                  <a:alpha val="12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Shape 9">
              <a:extLst>
                <a:ext uri="{FF2B5EF4-FFF2-40B4-BE49-F238E27FC236}">
                  <a16:creationId xmlns:a16="http://schemas.microsoft.com/office/drawing/2014/main" id="{80BB8DFB-ABE4-EC28-3FFF-13E26B89A735}"/>
                </a:ext>
              </a:extLst>
            </p:cNvPr>
            <p:cNvSpPr/>
            <p:nvPr/>
          </p:nvSpPr>
          <p:spPr>
            <a:xfrm>
              <a:off x="4663440" y="2091690"/>
              <a:ext cx="502920" cy="1600200"/>
            </a:xfrm>
            <a:prstGeom prst="rect">
              <a:avLst/>
            </a:prstGeom>
            <a:solidFill>
              <a:srgbClr val="2E5EAA"/>
            </a:solidFill>
            <a:ln w="12700">
              <a:solidFill>
                <a:srgbClr val="2E5EAA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 10">
              <a:extLst>
                <a:ext uri="{FF2B5EF4-FFF2-40B4-BE49-F238E27FC236}">
                  <a16:creationId xmlns:a16="http://schemas.microsoft.com/office/drawing/2014/main" id="{EF8B426D-09D5-6763-8222-F092FC0DD0AF}"/>
                </a:ext>
              </a:extLst>
            </p:cNvPr>
            <p:cNvSpPr/>
            <p:nvPr/>
          </p:nvSpPr>
          <p:spPr>
            <a:xfrm>
              <a:off x="4625046" y="2115139"/>
              <a:ext cx="502920" cy="160020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sz="2200" b="1">
                  <a:solidFill>
                    <a:srgbClr val="FFFFFF"/>
                  </a:solidFill>
                </a:rPr>
                <a:t>2</a:t>
              </a:r>
              <a:endParaRPr lang="en-US" sz="2200"/>
            </a:p>
          </p:txBody>
        </p:sp>
        <p:sp>
          <p:nvSpPr>
            <p:cNvPr id="54" name="Shape 13">
              <a:extLst>
                <a:ext uri="{FF2B5EF4-FFF2-40B4-BE49-F238E27FC236}">
                  <a16:creationId xmlns:a16="http://schemas.microsoft.com/office/drawing/2014/main" id="{DF8D7247-A531-5759-DBA1-326024F79C78}"/>
                </a:ext>
              </a:extLst>
            </p:cNvPr>
            <p:cNvSpPr/>
            <p:nvPr/>
          </p:nvSpPr>
          <p:spPr>
            <a:xfrm>
              <a:off x="365760" y="3920490"/>
              <a:ext cx="4114800" cy="160020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E2E8F0"/>
              </a:solidFill>
              <a:prstDash val="solid"/>
            </a:ln>
            <a:effectLst>
              <a:outerShdw blurRad="101600" dist="38100" dir="8100000" algn="bl" rotWithShape="0">
                <a:srgbClr val="000000">
                  <a:alpha val="12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Shape 14">
              <a:extLst>
                <a:ext uri="{FF2B5EF4-FFF2-40B4-BE49-F238E27FC236}">
                  <a16:creationId xmlns:a16="http://schemas.microsoft.com/office/drawing/2014/main" id="{A651F33C-B0D8-DE93-A405-85A9B74471F9}"/>
                </a:ext>
              </a:extLst>
            </p:cNvPr>
            <p:cNvSpPr/>
            <p:nvPr/>
          </p:nvSpPr>
          <p:spPr>
            <a:xfrm>
              <a:off x="365760" y="3920490"/>
              <a:ext cx="502920" cy="1600200"/>
            </a:xfrm>
            <a:prstGeom prst="rect">
              <a:avLst/>
            </a:prstGeom>
            <a:solidFill>
              <a:srgbClr val="0D9488"/>
            </a:solidFill>
            <a:ln w="12700">
              <a:solidFill>
                <a:srgbClr val="0D9488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Text 15">
              <a:extLst>
                <a:ext uri="{FF2B5EF4-FFF2-40B4-BE49-F238E27FC236}">
                  <a16:creationId xmlns:a16="http://schemas.microsoft.com/office/drawing/2014/main" id="{E9ED9006-711F-E037-8D05-26BCD14E29C6}"/>
                </a:ext>
              </a:extLst>
            </p:cNvPr>
            <p:cNvSpPr/>
            <p:nvPr/>
          </p:nvSpPr>
          <p:spPr>
            <a:xfrm>
              <a:off x="365525" y="3892358"/>
              <a:ext cx="502920" cy="160020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sz="2200" b="1">
                  <a:solidFill>
                    <a:srgbClr val="FFFFFF"/>
                  </a:solidFill>
                </a:rPr>
                <a:t>3</a:t>
              </a:r>
              <a:endParaRPr lang="en-US" sz="2200"/>
            </a:p>
          </p:txBody>
        </p:sp>
        <p:sp>
          <p:nvSpPr>
            <p:cNvPr id="64" name="Shape 18">
              <a:extLst>
                <a:ext uri="{FF2B5EF4-FFF2-40B4-BE49-F238E27FC236}">
                  <a16:creationId xmlns:a16="http://schemas.microsoft.com/office/drawing/2014/main" id="{29241F72-C58C-4C99-3F3D-F0E21D8ABAD6}"/>
                </a:ext>
              </a:extLst>
            </p:cNvPr>
            <p:cNvSpPr/>
            <p:nvPr/>
          </p:nvSpPr>
          <p:spPr>
            <a:xfrm>
              <a:off x="4663440" y="3920490"/>
              <a:ext cx="4114800" cy="160020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E2E8F0"/>
              </a:solidFill>
              <a:prstDash val="solid"/>
            </a:ln>
            <a:effectLst>
              <a:outerShdw blurRad="101600" dist="38100" dir="8100000" algn="bl" rotWithShape="0">
                <a:srgbClr val="000000">
                  <a:alpha val="12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Shape 19">
              <a:extLst>
                <a:ext uri="{FF2B5EF4-FFF2-40B4-BE49-F238E27FC236}">
                  <a16:creationId xmlns:a16="http://schemas.microsoft.com/office/drawing/2014/main" id="{EFB6BEDF-8126-0D05-5583-EA7C17F0F321}"/>
                </a:ext>
              </a:extLst>
            </p:cNvPr>
            <p:cNvSpPr/>
            <p:nvPr/>
          </p:nvSpPr>
          <p:spPr>
            <a:xfrm>
              <a:off x="4663440" y="3920490"/>
              <a:ext cx="502920" cy="1600200"/>
            </a:xfrm>
            <a:prstGeom prst="rect">
              <a:avLst/>
            </a:prstGeom>
            <a:solidFill>
              <a:srgbClr val="16A34A"/>
            </a:solidFill>
            <a:ln w="12700">
              <a:solidFill>
                <a:srgbClr val="16A34A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Text 20">
              <a:extLst>
                <a:ext uri="{FF2B5EF4-FFF2-40B4-BE49-F238E27FC236}">
                  <a16:creationId xmlns:a16="http://schemas.microsoft.com/office/drawing/2014/main" id="{4A002F21-88EC-457D-4F18-38D79FBB26F3}"/>
                </a:ext>
              </a:extLst>
            </p:cNvPr>
            <p:cNvSpPr/>
            <p:nvPr/>
          </p:nvSpPr>
          <p:spPr>
            <a:xfrm>
              <a:off x="4625046" y="3866568"/>
              <a:ext cx="502920" cy="160020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sz="2200" b="1">
                  <a:solidFill>
                    <a:srgbClr val="FFFFFF"/>
                  </a:solidFill>
                </a:rPr>
                <a:t>4</a:t>
              </a:r>
              <a:endParaRPr lang="en-US" sz="2200"/>
            </a:p>
          </p:txBody>
        </p:sp>
      </p:grpSp>
      <p:sp>
        <p:nvSpPr>
          <p:cNvPr id="75" name="Text 6">
            <a:extLst>
              <a:ext uri="{FF2B5EF4-FFF2-40B4-BE49-F238E27FC236}">
                <a16:creationId xmlns:a16="http://schemas.microsoft.com/office/drawing/2014/main" id="{ED643D48-BA1E-04F6-9DB2-1ABFAEE14D7C}"/>
              </a:ext>
            </a:extLst>
          </p:cNvPr>
          <p:cNvSpPr/>
          <p:nvPr/>
        </p:nvSpPr>
        <p:spPr>
          <a:xfrm>
            <a:off x="953306" y="2284956"/>
            <a:ext cx="3406457" cy="637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300" b="1">
                <a:solidFill>
                  <a:srgbClr val="1A2B5F"/>
                </a:solidFill>
                <a:latin typeface="Calibri"/>
                <a:ea typeface="Calibri"/>
                <a:cs typeface="Calibri"/>
              </a:rPr>
              <a:t>Produces a hierarchical clustering (dendrogram)</a:t>
            </a:r>
          </a:p>
        </p:txBody>
      </p:sp>
      <p:sp>
        <p:nvSpPr>
          <p:cNvPr id="77" name="Text 6">
            <a:extLst>
              <a:ext uri="{FF2B5EF4-FFF2-40B4-BE49-F238E27FC236}">
                <a16:creationId xmlns:a16="http://schemas.microsoft.com/office/drawing/2014/main" id="{AAEF732F-B5DF-7F01-9D40-7F75B11BA68D}"/>
              </a:ext>
            </a:extLst>
          </p:cNvPr>
          <p:cNvSpPr/>
          <p:nvPr/>
        </p:nvSpPr>
        <p:spPr>
          <a:xfrm>
            <a:off x="5246760" y="2284956"/>
            <a:ext cx="3406457" cy="637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300" b="1">
                <a:solidFill>
                  <a:srgbClr val="1A2B5F"/>
                </a:solidFill>
                <a:latin typeface="Calibri"/>
                <a:ea typeface="Calibri"/>
                <a:cs typeface="Calibri"/>
              </a:rPr>
              <a:t>Useful for small datasets</a:t>
            </a:r>
          </a:p>
        </p:txBody>
      </p:sp>
      <p:sp>
        <p:nvSpPr>
          <p:cNvPr id="79" name="Text 6">
            <a:extLst>
              <a:ext uri="{FF2B5EF4-FFF2-40B4-BE49-F238E27FC236}">
                <a16:creationId xmlns:a16="http://schemas.microsoft.com/office/drawing/2014/main" id="{8345C035-F284-80F7-2AF6-2F42A87335E1}"/>
              </a:ext>
            </a:extLst>
          </p:cNvPr>
          <p:cNvSpPr/>
          <p:nvPr/>
        </p:nvSpPr>
        <p:spPr>
          <a:xfrm>
            <a:off x="5246760" y="1718259"/>
            <a:ext cx="3406457" cy="4649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300" b="1">
                <a:solidFill>
                  <a:srgbClr val="1A2B5F"/>
                </a:solidFill>
                <a:latin typeface="Calibri"/>
                <a:ea typeface="Calibri"/>
                <a:cs typeface="Calibri"/>
              </a:rPr>
              <a:t>Helps with choosing the number of clusters</a:t>
            </a:r>
          </a:p>
        </p:txBody>
      </p:sp>
    </p:spTree>
    <p:extLst>
      <p:ext uri="{BB962C8B-B14F-4D97-AF65-F5344CB8AC3E}">
        <p14:creationId xmlns:p14="http://schemas.microsoft.com/office/powerpoint/2010/main" val="1187146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10B80-893D-5705-53F9-55248F0BF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A12AC98D-8D54-7F12-BD57-2D2F1713ED82}"/>
              </a:ext>
            </a:extLst>
          </p:cNvPr>
          <p:cNvGrpSpPr/>
          <p:nvPr/>
        </p:nvGrpSpPr>
        <p:grpSpPr>
          <a:xfrm>
            <a:off x="0" y="6226775"/>
            <a:ext cx="9144000" cy="630860"/>
            <a:chOff x="0" y="6226775"/>
            <a:chExt cx="9144000" cy="630860"/>
          </a:xfrm>
        </p:grpSpPr>
        <p:sp>
          <p:nvSpPr>
            <p:cNvPr id="42" name="Shape 2">
              <a:extLst>
                <a:ext uri="{FF2B5EF4-FFF2-40B4-BE49-F238E27FC236}">
                  <a16:creationId xmlns:a16="http://schemas.microsoft.com/office/drawing/2014/main" id="{E3278644-016E-F994-C356-6AF3AF22A9D2}"/>
                </a:ext>
              </a:extLst>
            </p:cNvPr>
            <p:cNvSpPr/>
            <p:nvPr/>
          </p:nvSpPr>
          <p:spPr>
            <a:xfrm>
              <a:off x="0" y="6226775"/>
              <a:ext cx="9144000" cy="630860"/>
            </a:xfrm>
            <a:prstGeom prst="rect">
              <a:avLst/>
            </a:prstGeom>
            <a:solidFill>
              <a:srgbClr val="1E2761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 0">
              <a:extLst>
                <a:ext uri="{FF2B5EF4-FFF2-40B4-BE49-F238E27FC236}">
                  <a16:creationId xmlns:a16="http://schemas.microsoft.com/office/drawing/2014/main" id="{CBD25944-E87A-77B9-5591-4B4FF6416292}"/>
                </a:ext>
              </a:extLst>
            </p:cNvPr>
            <p:cNvSpPr/>
            <p:nvPr/>
          </p:nvSpPr>
          <p:spPr>
            <a:xfrm>
              <a:off x="486015" y="6389705"/>
              <a:ext cx="4572000" cy="32004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defTabSz="914400"/>
              <a:r>
                <a:rPr lang="en-US" sz="900">
                  <a:solidFill>
                    <a:schemeClr val="bg1"/>
                  </a:solidFill>
                  <a:latin typeface="Calibri"/>
                  <a:ea typeface="Calibri"/>
                  <a:cs typeface="Calibri"/>
                </a:rPr>
                <a:t>CSC564— King Saud University</a:t>
              </a:r>
              <a:endParaRPr lang="en-US"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44" name="Text 1">
              <a:extLst>
                <a:ext uri="{FF2B5EF4-FFF2-40B4-BE49-F238E27FC236}">
                  <a16:creationId xmlns:a16="http://schemas.microsoft.com/office/drawing/2014/main" id="{A64F9E6D-7D9D-0782-8ED0-7ED9743F6CF2}"/>
                </a:ext>
              </a:extLst>
            </p:cNvPr>
            <p:cNvSpPr/>
            <p:nvPr/>
          </p:nvSpPr>
          <p:spPr>
            <a:xfrm>
              <a:off x="6886815" y="6389705"/>
              <a:ext cx="1828800" cy="32004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algn="r" defTabSz="914400"/>
              <a:r>
                <a:rPr lang="en-US" sz="900" b="1">
                  <a:solidFill>
                    <a:schemeClr val="bg1"/>
                  </a:solidFill>
                  <a:latin typeface="Calibri"/>
                  <a:ea typeface="Calibri"/>
                  <a:cs typeface="Calibri"/>
                </a:rPr>
                <a:t>13</a:t>
              </a:r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DA685B8-E9FC-0F5F-41CC-27CF1141A4CE}"/>
              </a:ext>
            </a:extLst>
          </p:cNvPr>
          <p:cNvSpPr txBox="1"/>
          <p:nvPr/>
        </p:nvSpPr>
        <p:spPr>
          <a:xfrm>
            <a:off x="640080" y="1097280"/>
            <a:ext cx="5471178" cy="584775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>
              <a:defRPr sz="3200" b="1">
                <a:solidFill>
                  <a:srgbClr val="003366"/>
                </a:solidFill>
              </a:defRPr>
            </a:pPr>
            <a:r>
              <a:rPr lang="en-US">
                <a:solidFill>
                  <a:srgbClr val="1E2761"/>
                </a:solidFill>
              </a:rPr>
              <a:t>Agglomerative Algorithm Steps</a:t>
            </a:r>
            <a:endParaRPr lang="en-US">
              <a:solidFill>
                <a:srgbClr val="1E2761"/>
              </a:solidFill>
              <a:ea typeface="Calibri"/>
              <a:cs typeface="Calibri"/>
            </a:endParaRPr>
          </a:p>
        </p:txBody>
      </p:sp>
      <p:pic>
        <p:nvPicPr>
          <p:cNvPr id="12" name="Picture 11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FFC8D15E-A3FC-53F4-E754-CD4A16F2B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846" y="3733365"/>
            <a:ext cx="5423263" cy="2440468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066B2156-3893-71A5-3D6D-9BC6399808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7353548"/>
              </p:ext>
            </p:extLst>
          </p:nvPr>
        </p:nvGraphicFramePr>
        <p:xfrm>
          <a:off x="749193" y="1590595"/>
          <a:ext cx="7645613" cy="2351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24357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54847-C0C4-E435-5EC5-BC73D09A4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8D634788-1443-EDD6-B78A-C6236500C33B}"/>
              </a:ext>
            </a:extLst>
          </p:cNvPr>
          <p:cNvGrpSpPr/>
          <p:nvPr/>
        </p:nvGrpSpPr>
        <p:grpSpPr>
          <a:xfrm>
            <a:off x="0" y="6226775"/>
            <a:ext cx="9144000" cy="630860"/>
            <a:chOff x="0" y="6226775"/>
            <a:chExt cx="9144000" cy="630860"/>
          </a:xfrm>
        </p:grpSpPr>
        <p:sp>
          <p:nvSpPr>
            <p:cNvPr id="42" name="Shape 2">
              <a:extLst>
                <a:ext uri="{FF2B5EF4-FFF2-40B4-BE49-F238E27FC236}">
                  <a16:creationId xmlns:a16="http://schemas.microsoft.com/office/drawing/2014/main" id="{2EB7B2B3-6CD1-C702-52C9-EE9C8340A9EF}"/>
                </a:ext>
              </a:extLst>
            </p:cNvPr>
            <p:cNvSpPr/>
            <p:nvPr/>
          </p:nvSpPr>
          <p:spPr>
            <a:xfrm>
              <a:off x="0" y="6226775"/>
              <a:ext cx="9144000" cy="630860"/>
            </a:xfrm>
            <a:prstGeom prst="rect">
              <a:avLst/>
            </a:prstGeom>
            <a:solidFill>
              <a:srgbClr val="1E2761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 0">
              <a:extLst>
                <a:ext uri="{FF2B5EF4-FFF2-40B4-BE49-F238E27FC236}">
                  <a16:creationId xmlns:a16="http://schemas.microsoft.com/office/drawing/2014/main" id="{BA9DF204-867C-D990-BF90-0EC718BA293A}"/>
                </a:ext>
              </a:extLst>
            </p:cNvPr>
            <p:cNvSpPr/>
            <p:nvPr/>
          </p:nvSpPr>
          <p:spPr>
            <a:xfrm>
              <a:off x="486015" y="6389705"/>
              <a:ext cx="4572000" cy="32004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defTabSz="914400"/>
              <a:r>
                <a:rPr lang="en-US" sz="900">
                  <a:solidFill>
                    <a:schemeClr val="bg1"/>
                  </a:solidFill>
                  <a:latin typeface="Calibri"/>
                  <a:ea typeface="Calibri"/>
                  <a:cs typeface="Calibri"/>
                </a:rPr>
                <a:t>CSC564— King Saud University</a:t>
              </a:r>
              <a:endParaRPr lang="en-US"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44" name="Text 1">
              <a:extLst>
                <a:ext uri="{FF2B5EF4-FFF2-40B4-BE49-F238E27FC236}">
                  <a16:creationId xmlns:a16="http://schemas.microsoft.com/office/drawing/2014/main" id="{128608D3-9A15-6E31-F8CE-14B004FC2C53}"/>
                </a:ext>
              </a:extLst>
            </p:cNvPr>
            <p:cNvSpPr/>
            <p:nvPr/>
          </p:nvSpPr>
          <p:spPr>
            <a:xfrm>
              <a:off x="6886815" y="6389705"/>
              <a:ext cx="1828800" cy="32004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algn="r" defTabSz="914400"/>
              <a:r>
                <a:rPr lang="en-US" sz="900" b="1">
                  <a:solidFill>
                    <a:schemeClr val="bg1"/>
                  </a:solidFill>
                  <a:latin typeface="Calibri"/>
                  <a:ea typeface="Calibri"/>
                  <a:cs typeface="Calibri"/>
                </a:rPr>
                <a:t>14</a:t>
              </a:r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8774D7D-6ABB-3643-4280-75710CCBDA47}"/>
              </a:ext>
            </a:extLst>
          </p:cNvPr>
          <p:cNvSpPr txBox="1"/>
          <p:nvPr/>
        </p:nvSpPr>
        <p:spPr>
          <a:xfrm>
            <a:off x="640080" y="1097280"/>
            <a:ext cx="2820003" cy="584775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>
              <a:defRPr sz="3200" b="1">
                <a:solidFill>
                  <a:srgbClr val="003366"/>
                </a:solidFill>
              </a:defRPr>
            </a:pPr>
            <a:r>
              <a:rPr lang="en-US">
                <a:solidFill>
                  <a:srgbClr val="1E2761"/>
                </a:solidFill>
              </a:rPr>
              <a:t>Linkage Criteria</a:t>
            </a:r>
            <a:endParaRPr lang="en-US">
              <a:solidFill>
                <a:srgbClr val="1E2761"/>
              </a:solidFill>
              <a:ea typeface="Calibri"/>
              <a:cs typeface="Calibri"/>
            </a:endParaRPr>
          </a:p>
        </p:txBody>
      </p:sp>
      <p:sp>
        <p:nvSpPr>
          <p:cNvPr id="4" name="Shape 3">
            <a:extLst>
              <a:ext uri="{FF2B5EF4-FFF2-40B4-BE49-F238E27FC236}">
                <a16:creationId xmlns:a16="http://schemas.microsoft.com/office/drawing/2014/main" id="{0BE406AD-5259-FB91-7C65-8428C006BF3B}"/>
              </a:ext>
            </a:extLst>
          </p:cNvPr>
          <p:cNvSpPr/>
          <p:nvPr/>
        </p:nvSpPr>
        <p:spPr>
          <a:xfrm>
            <a:off x="397075" y="2164759"/>
            <a:ext cx="4114800" cy="1600200"/>
          </a:xfrm>
          <a:prstGeom prst="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101600" dist="381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1DA56B83-3B36-0795-57B4-20E5555BFF53}"/>
              </a:ext>
            </a:extLst>
          </p:cNvPr>
          <p:cNvSpPr/>
          <p:nvPr/>
        </p:nvSpPr>
        <p:spPr>
          <a:xfrm>
            <a:off x="397075" y="2164759"/>
            <a:ext cx="502920" cy="1600200"/>
          </a:xfrm>
          <a:prstGeom prst="rect">
            <a:avLst/>
          </a:prstGeom>
          <a:solidFill>
            <a:srgbClr val="1A2B5F"/>
          </a:solidFill>
          <a:ln w="12700">
            <a:solidFill>
              <a:srgbClr val="1A2B5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71E046A9-E5DB-4524-EE09-35767B8A7517}"/>
              </a:ext>
            </a:extLst>
          </p:cNvPr>
          <p:cNvSpPr/>
          <p:nvPr/>
        </p:nvSpPr>
        <p:spPr>
          <a:xfrm>
            <a:off x="392900" y="2171022"/>
            <a:ext cx="502920" cy="160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2200" b="1">
                <a:solidFill>
                  <a:srgbClr val="FFFFFF"/>
                </a:solidFill>
              </a:rPr>
              <a:t>1</a:t>
            </a:r>
            <a:endParaRPr lang="en-US" sz="220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881C7637-8565-CAE9-22DC-F34674C0A5E5}"/>
              </a:ext>
            </a:extLst>
          </p:cNvPr>
          <p:cNvSpPr/>
          <p:nvPr/>
        </p:nvSpPr>
        <p:spPr>
          <a:xfrm>
            <a:off x="991435" y="2274487"/>
            <a:ext cx="338328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2000" b="1">
                <a:solidFill>
                  <a:srgbClr val="1A2B5F"/>
                </a:solidFill>
                <a:latin typeface="Calibri"/>
                <a:ea typeface="Calibri"/>
                <a:cs typeface="Calibri"/>
              </a:rPr>
              <a:t>Ward </a:t>
            </a:r>
            <a:endParaRPr lang="en-US" sz="20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5B802F61-4EBA-F580-CFBF-0DD46DC202AC}"/>
              </a:ext>
            </a:extLst>
          </p:cNvPr>
          <p:cNvSpPr/>
          <p:nvPr/>
        </p:nvSpPr>
        <p:spPr>
          <a:xfrm>
            <a:off x="991435" y="2585383"/>
            <a:ext cx="3429000" cy="10515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r>
              <a:rPr lang="en-US" sz="1100">
                <a:solidFill>
                  <a:srgbClr val="334155"/>
                </a:solidFill>
                <a:ea typeface="+mn-lt"/>
                <a:cs typeface="+mn-lt"/>
              </a:rPr>
              <a:t>Merges clusters that minimize the increase in within-cluster variance</a:t>
            </a:r>
            <a:endParaRPr lang="en-US" sz="11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100">
                <a:solidFill>
                  <a:srgbClr val="334155"/>
                </a:solidFill>
                <a:ea typeface="+mn-lt"/>
                <a:cs typeface="+mn-lt"/>
              </a:rPr>
              <a:t>Similar behavior to K-Means</a:t>
            </a:r>
            <a:endParaRPr lang="en-US" sz="110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100">
                <a:solidFill>
                  <a:srgbClr val="334155"/>
                </a:solidFill>
                <a:ea typeface="+mn-lt"/>
                <a:cs typeface="+mn-lt"/>
              </a:rPr>
              <a:t>Prefers spherical, compact clusters</a:t>
            </a:r>
            <a:endParaRPr lang="en-US" sz="110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100">
                <a:solidFill>
                  <a:srgbClr val="334155"/>
                </a:solidFill>
                <a:ea typeface="+mn-lt"/>
                <a:cs typeface="+mn-lt"/>
              </a:rPr>
              <a:t>Works well when clusters are similar in size</a:t>
            </a:r>
            <a:endParaRPr lang="en-US" sz="1100">
              <a:ea typeface="Calibri"/>
              <a:cs typeface="Calibri"/>
            </a:endParaRPr>
          </a:p>
        </p:txBody>
      </p:sp>
      <p:sp>
        <p:nvSpPr>
          <p:cNvPr id="15" name="Shape 8">
            <a:extLst>
              <a:ext uri="{FF2B5EF4-FFF2-40B4-BE49-F238E27FC236}">
                <a16:creationId xmlns:a16="http://schemas.microsoft.com/office/drawing/2014/main" id="{4052B391-E206-F228-6582-846DFD95375D}"/>
              </a:ext>
            </a:extLst>
          </p:cNvPr>
          <p:cNvSpPr/>
          <p:nvPr/>
        </p:nvSpPr>
        <p:spPr>
          <a:xfrm>
            <a:off x="4694755" y="2164759"/>
            <a:ext cx="4114800" cy="1600200"/>
          </a:xfrm>
          <a:prstGeom prst="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101600" dist="381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7" name="Shape 9">
            <a:extLst>
              <a:ext uri="{FF2B5EF4-FFF2-40B4-BE49-F238E27FC236}">
                <a16:creationId xmlns:a16="http://schemas.microsoft.com/office/drawing/2014/main" id="{E95E9B07-1DFE-1357-3B23-435DA23B1EED}"/>
              </a:ext>
            </a:extLst>
          </p:cNvPr>
          <p:cNvSpPr/>
          <p:nvPr/>
        </p:nvSpPr>
        <p:spPr>
          <a:xfrm>
            <a:off x="4694755" y="2164759"/>
            <a:ext cx="502920" cy="1600200"/>
          </a:xfrm>
          <a:prstGeom prst="rect">
            <a:avLst/>
          </a:prstGeom>
          <a:solidFill>
            <a:srgbClr val="2E5EAA"/>
          </a:solidFill>
          <a:ln w="12700">
            <a:solidFill>
              <a:srgbClr val="2E5EA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0">
            <a:extLst>
              <a:ext uri="{FF2B5EF4-FFF2-40B4-BE49-F238E27FC236}">
                <a16:creationId xmlns:a16="http://schemas.microsoft.com/office/drawing/2014/main" id="{241042EC-87DB-D34F-9670-B76E5BF8CE5D}"/>
              </a:ext>
            </a:extLst>
          </p:cNvPr>
          <p:cNvSpPr/>
          <p:nvPr/>
        </p:nvSpPr>
        <p:spPr>
          <a:xfrm>
            <a:off x="4690580" y="2171022"/>
            <a:ext cx="502920" cy="160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2200" b="1">
                <a:solidFill>
                  <a:srgbClr val="FFFFFF"/>
                </a:solidFill>
              </a:rPr>
              <a:t>2</a:t>
            </a:r>
            <a:endParaRPr lang="en-US" sz="2200"/>
          </a:p>
        </p:txBody>
      </p:sp>
      <p:sp>
        <p:nvSpPr>
          <p:cNvPr id="21" name="Text 11">
            <a:extLst>
              <a:ext uri="{FF2B5EF4-FFF2-40B4-BE49-F238E27FC236}">
                <a16:creationId xmlns:a16="http://schemas.microsoft.com/office/drawing/2014/main" id="{0CBCBD99-503C-8DB8-BDBF-06B7FB3C86D7}"/>
              </a:ext>
            </a:extLst>
          </p:cNvPr>
          <p:cNvSpPr/>
          <p:nvPr/>
        </p:nvSpPr>
        <p:spPr>
          <a:xfrm>
            <a:off x="5289115" y="2274487"/>
            <a:ext cx="338328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2000" b="1">
                <a:solidFill>
                  <a:srgbClr val="1A2B5F"/>
                </a:solidFill>
                <a:latin typeface="Calibri"/>
                <a:ea typeface="Calibri"/>
                <a:cs typeface="Calibri"/>
              </a:rPr>
              <a:t>Complete Link</a:t>
            </a:r>
            <a:endParaRPr lang="en-US" sz="2000">
              <a:latin typeface="Calibri"/>
              <a:ea typeface="Calibri"/>
              <a:cs typeface="Calibri"/>
            </a:endParaRPr>
          </a:p>
        </p:txBody>
      </p:sp>
      <p:sp>
        <p:nvSpPr>
          <p:cNvPr id="23" name="Text 12">
            <a:extLst>
              <a:ext uri="{FF2B5EF4-FFF2-40B4-BE49-F238E27FC236}">
                <a16:creationId xmlns:a16="http://schemas.microsoft.com/office/drawing/2014/main" id="{F5CCC240-6840-A3B5-5BE6-1C1DD429846B}"/>
              </a:ext>
            </a:extLst>
          </p:cNvPr>
          <p:cNvSpPr/>
          <p:nvPr/>
        </p:nvSpPr>
        <p:spPr>
          <a:xfrm>
            <a:off x="5289115" y="2585383"/>
            <a:ext cx="3429000" cy="10515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r>
              <a:rPr lang="en-US" sz="1100">
                <a:solidFill>
                  <a:srgbClr val="334155"/>
                </a:solidFill>
                <a:ea typeface="+mn-lt"/>
                <a:cs typeface="+mn-lt"/>
              </a:rPr>
              <a:t>Distance between clusters = maximum pairwise distance</a:t>
            </a:r>
            <a:endParaRPr lang="en-US" sz="1100"/>
          </a:p>
          <a:p>
            <a:pPr marL="171450" indent="-171450">
              <a:buFont typeface="Arial"/>
              <a:buChar char="•"/>
            </a:pPr>
            <a:r>
              <a:rPr lang="en-US" sz="1100">
                <a:solidFill>
                  <a:srgbClr val="334155"/>
                </a:solidFill>
                <a:ea typeface="+mn-lt"/>
                <a:cs typeface="+mn-lt"/>
              </a:rPr>
              <a:t>Produces compact clusters</a:t>
            </a:r>
            <a:endParaRPr lang="en-US" sz="1100">
              <a:solidFill>
                <a:srgbClr val="000000"/>
              </a:solidFill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en-US" sz="1100">
                <a:solidFill>
                  <a:srgbClr val="334155"/>
                </a:solidFill>
                <a:ea typeface="+mn-lt"/>
                <a:cs typeface="+mn-lt"/>
              </a:rPr>
              <a:t>Avoids long “chain” structures</a:t>
            </a:r>
            <a:endParaRPr lang="en-US" sz="110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sz="1100">
                <a:solidFill>
                  <a:srgbClr val="334155"/>
                </a:solidFill>
                <a:ea typeface="+mn-lt"/>
                <a:cs typeface="+mn-lt"/>
              </a:rPr>
              <a:t>Sensitive to outliers</a:t>
            </a:r>
            <a:endParaRPr lang="en-US" sz="1100">
              <a:ea typeface="Calibri"/>
              <a:cs typeface="Calibri"/>
            </a:endParaRPr>
          </a:p>
        </p:txBody>
      </p:sp>
      <p:sp>
        <p:nvSpPr>
          <p:cNvPr id="25" name="Shape 13">
            <a:extLst>
              <a:ext uri="{FF2B5EF4-FFF2-40B4-BE49-F238E27FC236}">
                <a16:creationId xmlns:a16="http://schemas.microsoft.com/office/drawing/2014/main" id="{FFC02DC3-F785-2497-740D-58A9CD44CFE4}"/>
              </a:ext>
            </a:extLst>
          </p:cNvPr>
          <p:cNvSpPr/>
          <p:nvPr/>
        </p:nvSpPr>
        <p:spPr>
          <a:xfrm>
            <a:off x="2568253" y="4171011"/>
            <a:ext cx="4114800" cy="1600200"/>
          </a:xfrm>
          <a:prstGeom prst="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101600" dist="381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7" name="Shape 14">
            <a:extLst>
              <a:ext uri="{FF2B5EF4-FFF2-40B4-BE49-F238E27FC236}">
                <a16:creationId xmlns:a16="http://schemas.microsoft.com/office/drawing/2014/main" id="{3E1726A0-BFC7-CE3C-EC09-2D92921AC4F9}"/>
              </a:ext>
            </a:extLst>
          </p:cNvPr>
          <p:cNvSpPr/>
          <p:nvPr/>
        </p:nvSpPr>
        <p:spPr>
          <a:xfrm>
            <a:off x="2568253" y="4171011"/>
            <a:ext cx="502920" cy="1600200"/>
          </a:xfrm>
          <a:prstGeom prst="rect">
            <a:avLst/>
          </a:prstGeom>
          <a:solidFill>
            <a:srgbClr val="0D9488"/>
          </a:solidFill>
          <a:ln w="12700">
            <a:solidFill>
              <a:srgbClr val="0D94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9" name="Text 15">
            <a:extLst>
              <a:ext uri="{FF2B5EF4-FFF2-40B4-BE49-F238E27FC236}">
                <a16:creationId xmlns:a16="http://schemas.microsoft.com/office/drawing/2014/main" id="{76DFED92-2B0B-06B0-5DF0-318DEFA306A0}"/>
              </a:ext>
            </a:extLst>
          </p:cNvPr>
          <p:cNvSpPr/>
          <p:nvPr/>
        </p:nvSpPr>
        <p:spPr>
          <a:xfrm>
            <a:off x="2564078" y="4166836"/>
            <a:ext cx="502920" cy="160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2200" b="1">
                <a:solidFill>
                  <a:srgbClr val="FFFFFF"/>
                </a:solidFill>
              </a:rPr>
              <a:t>3</a:t>
            </a:r>
            <a:endParaRPr lang="en-US" sz="2200"/>
          </a:p>
        </p:txBody>
      </p:sp>
      <p:sp>
        <p:nvSpPr>
          <p:cNvPr id="31" name="Text 16">
            <a:extLst>
              <a:ext uri="{FF2B5EF4-FFF2-40B4-BE49-F238E27FC236}">
                <a16:creationId xmlns:a16="http://schemas.microsoft.com/office/drawing/2014/main" id="{A7B34E03-8DCC-B70E-B031-BFA73680B330}"/>
              </a:ext>
            </a:extLst>
          </p:cNvPr>
          <p:cNvSpPr/>
          <p:nvPr/>
        </p:nvSpPr>
        <p:spPr>
          <a:xfrm>
            <a:off x="3162613" y="4280739"/>
            <a:ext cx="338328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2000" b="1">
                <a:solidFill>
                  <a:srgbClr val="1A2B5F"/>
                </a:solidFill>
                <a:latin typeface="Calibri"/>
                <a:ea typeface="Calibri"/>
                <a:cs typeface="Calibri"/>
              </a:rPr>
              <a:t>Average Link</a:t>
            </a:r>
            <a:endParaRPr lang="en-US" sz="2000">
              <a:latin typeface="Calibri"/>
              <a:ea typeface="Calibri"/>
              <a:cs typeface="Calibri"/>
            </a:endParaRPr>
          </a:p>
        </p:txBody>
      </p:sp>
      <p:sp>
        <p:nvSpPr>
          <p:cNvPr id="48" name="Text 12">
            <a:extLst>
              <a:ext uri="{FF2B5EF4-FFF2-40B4-BE49-F238E27FC236}">
                <a16:creationId xmlns:a16="http://schemas.microsoft.com/office/drawing/2014/main" id="{064A7245-4B41-97CA-8557-9B10E21DBF56}"/>
              </a:ext>
            </a:extLst>
          </p:cNvPr>
          <p:cNvSpPr/>
          <p:nvPr/>
        </p:nvSpPr>
        <p:spPr>
          <a:xfrm>
            <a:off x="3159689" y="4526917"/>
            <a:ext cx="3429000" cy="10515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r>
              <a:rPr lang="en-US" sz="1100">
                <a:solidFill>
                  <a:srgbClr val="334155"/>
                </a:solidFill>
                <a:ea typeface="+mn-lt"/>
                <a:cs typeface="+mn-lt"/>
              </a:rPr>
              <a:t>Distance between clusters = mean pairwise distance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US" sz="1100">
                <a:solidFill>
                  <a:srgbClr val="334155"/>
                </a:solidFill>
                <a:ea typeface="+mn-lt"/>
                <a:cs typeface="+mn-lt"/>
              </a:rPr>
              <a:t>Balanced behavior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en-US" sz="1100">
                <a:solidFill>
                  <a:srgbClr val="334155"/>
                </a:solidFill>
                <a:ea typeface="+mn-lt"/>
                <a:cs typeface="+mn-lt"/>
              </a:rPr>
              <a:t>Less sensitive to extreme points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en-US" sz="1100">
                <a:solidFill>
                  <a:srgbClr val="334155"/>
                </a:solidFill>
                <a:ea typeface="+mn-lt"/>
                <a:cs typeface="+mn-lt"/>
              </a:rPr>
              <a:t>Often produces stable cluster shapes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5025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FAF67-899E-3B18-20E8-EF2150F58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64346097-D714-4F7D-07EF-C114E1349C14}"/>
              </a:ext>
            </a:extLst>
          </p:cNvPr>
          <p:cNvGrpSpPr/>
          <p:nvPr/>
        </p:nvGrpSpPr>
        <p:grpSpPr>
          <a:xfrm>
            <a:off x="0" y="6226775"/>
            <a:ext cx="9144000" cy="630860"/>
            <a:chOff x="0" y="6226775"/>
            <a:chExt cx="9144000" cy="630860"/>
          </a:xfrm>
        </p:grpSpPr>
        <p:sp>
          <p:nvSpPr>
            <p:cNvPr id="42" name="Shape 2">
              <a:extLst>
                <a:ext uri="{FF2B5EF4-FFF2-40B4-BE49-F238E27FC236}">
                  <a16:creationId xmlns:a16="http://schemas.microsoft.com/office/drawing/2014/main" id="{D69260BD-8529-DBCC-9770-11E4733A4076}"/>
                </a:ext>
              </a:extLst>
            </p:cNvPr>
            <p:cNvSpPr/>
            <p:nvPr/>
          </p:nvSpPr>
          <p:spPr>
            <a:xfrm>
              <a:off x="0" y="6226775"/>
              <a:ext cx="9144000" cy="630860"/>
            </a:xfrm>
            <a:prstGeom prst="rect">
              <a:avLst/>
            </a:prstGeom>
            <a:solidFill>
              <a:srgbClr val="1E2761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 0">
              <a:extLst>
                <a:ext uri="{FF2B5EF4-FFF2-40B4-BE49-F238E27FC236}">
                  <a16:creationId xmlns:a16="http://schemas.microsoft.com/office/drawing/2014/main" id="{0CC1C420-E49F-0F8C-4B7A-9B1158EB22CD}"/>
                </a:ext>
              </a:extLst>
            </p:cNvPr>
            <p:cNvSpPr/>
            <p:nvPr/>
          </p:nvSpPr>
          <p:spPr>
            <a:xfrm>
              <a:off x="486015" y="6389705"/>
              <a:ext cx="4572000" cy="32004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defTabSz="914400"/>
              <a:r>
                <a:rPr lang="en-US" sz="900">
                  <a:solidFill>
                    <a:schemeClr val="bg1"/>
                  </a:solidFill>
                  <a:latin typeface="Calibri"/>
                  <a:ea typeface="Calibri"/>
                  <a:cs typeface="Calibri"/>
                </a:rPr>
                <a:t>CSC564— King Saud University</a:t>
              </a:r>
              <a:endParaRPr lang="en-US"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44" name="Text 1">
              <a:extLst>
                <a:ext uri="{FF2B5EF4-FFF2-40B4-BE49-F238E27FC236}">
                  <a16:creationId xmlns:a16="http://schemas.microsoft.com/office/drawing/2014/main" id="{E8397D5B-92DA-0CAB-D003-856AEB00D6B1}"/>
                </a:ext>
              </a:extLst>
            </p:cNvPr>
            <p:cNvSpPr/>
            <p:nvPr/>
          </p:nvSpPr>
          <p:spPr>
            <a:xfrm>
              <a:off x="6886815" y="6389705"/>
              <a:ext cx="1828800" cy="32004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algn="r" defTabSz="914400"/>
              <a:r>
                <a:rPr lang="en-US" sz="900" b="1">
                  <a:solidFill>
                    <a:schemeClr val="bg1"/>
                  </a:solidFill>
                  <a:latin typeface="Calibri"/>
                  <a:ea typeface="Calibri"/>
                  <a:cs typeface="Calibri"/>
                </a:rPr>
                <a:t>15</a:t>
              </a:r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E2DB4AB-C938-B7D3-7FE2-05F88A9F7B05}"/>
              </a:ext>
            </a:extLst>
          </p:cNvPr>
          <p:cNvSpPr txBox="1"/>
          <p:nvPr/>
        </p:nvSpPr>
        <p:spPr>
          <a:xfrm>
            <a:off x="620870" y="933994"/>
            <a:ext cx="7371564" cy="10772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 sz="3200" b="1">
                <a:solidFill>
                  <a:srgbClr val="003366"/>
                </a:solidFill>
              </a:defRPr>
            </a:pPr>
            <a:r>
              <a:rPr lang="en-US">
                <a:solidFill>
                  <a:srgbClr val="1E2761"/>
                </a:solidFill>
                <a:ea typeface="+mn-lt"/>
                <a:cs typeface="+mn-lt"/>
              </a:rPr>
              <a:t>Important Properties of Agglomerative Clustering</a:t>
            </a:r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E1AAAE2-5CCF-D31F-5510-B243E2BBEF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550914"/>
              </p:ext>
            </p:extLst>
          </p:nvPr>
        </p:nvGraphicFramePr>
        <p:xfrm>
          <a:off x="2449286" y="2013217"/>
          <a:ext cx="4946596" cy="38785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81985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D4BAB-AAF9-BA29-8163-AE0129CF4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B9AAD6D6-5D77-78C6-C795-2BA80CD8A6FF}"/>
              </a:ext>
            </a:extLst>
          </p:cNvPr>
          <p:cNvGrpSpPr/>
          <p:nvPr/>
        </p:nvGrpSpPr>
        <p:grpSpPr>
          <a:xfrm>
            <a:off x="0" y="6226775"/>
            <a:ext cx="9144000" cy="630860"/>
            <a:chOff x="0" y="6226775"/>
            <a:chExt cx="9144000" cy="630860"/>
          </a:xfrm>
        </p:grpSpPr>
        <p:sp>
          <p:nvSpPr>
            <p:cNvPr id="42" name="Shape 2">
              <a:extLst>
                <a:ext uri="{FF2B5EF4-FFF2-40B4-BE49-F238E27FC236}">
                  <a16:creationId xmlns:a16="http://schemas.microsoft.com/office/drawing/2014/main" id="{058D1B28-7FAB-EFDA-403B-5E2A9C62AF10}"/>
                </a:ext>
              </a:extLst>
            </p:cNvPr>
            <p:cNvSpPr/>
            <p:nvPr/>
          </p:nvSpPr>
          <p:spPr>
            <a:xfrm>
              <a:off x="0" y="6226775"/>
              <a:ext cx="9144000" cy="630860"/>
            </a:xfrm>
            <a:prstGeom prst="rect">
              <a:avLst/>
            </a:prstGeom>
            <a:solidFill>
              <a:srgbClr val="1E2761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 0">
              <a:extLst>
                <a:ext uri="{FF2B5EF4-FFF2-40B4-BE49-F238E27FC236}">
                  <a16:creationId xmlns:a16="http://schemas.microsoft.com/office/drawing/2014/main" id="{501337AF-3A09-FC51-D225-5EC4259BBD19}"/>
                </a:ext>
              </a:extLst>
            </p:cNvPr>
            <p:cNvSpPr/>
            <p:nvPr/>
          </p:nvSpPr>
          <p:spPr>
            <a:xfrm>
              <a:off x="486015" y="6389705"/>
              <a:ext cx="4572000" cy="32004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defTabSz="914400"/>
              <a:r>
                <a:rPr lang="en-US" sz="900">
                  <a:solidFill>
                    <a:schemeClr val="bg1"/>
                  </a:solidFill>
                  <a:latin typeface="Calibri"/>
                  <a:ea typeface="Calibri"/>
                  <a:cs typeface="Calibri"/>
                </a:rPr>
                <a:t>CSC564— King Saud University</a:t>
              </a:r>
              <a:endParaRPr lang="en-US"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44" name="Text 1">
              <a:extLst>
                <a:ext uri="{FF2B5EF4-FFF2-40B4-BE49-F238E27FC236}">
                  <a16:creationId xmlns:a16="http://schemas.microsoft.com/office/drawing/2014/main" id="{6232227E-3DB8-CEB8-21B3-3B9C3427BF0D}"/>
                </a:ext>
              </a:extLst>
            </p:cNvPr>
            <p:cNvSpPr/>
            <p:nvPr/>
          </p:nvSpPr>
          <p:spPr>
            <a:xfrm>
              <a:off x="6886815" y="6389705"/>
              <a:ext cx="1828800" cy="32004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algn="r" defTabSz="914400"/>
              <a:r>
                <a:rPr lang="en-US" sz="900" b="1">
                  <a:solidFill>
                    <a:schemeClr val="bg1"/>
                  </a:solidFill>
                  <a:latin typeface="Calibri"/>
                  <a:ea typeface="Calibri"/>
                  <a:cs typeface="Calibri"/>
                </a:rPr>
                <a:t>16</a:t>
              </a:r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ADD861-6B48-472F-F002-E76AA35CAAE3}"/>
              </a:ext>
            </a:extLst>
          </p:cNvPr>
          <p:cNvSpPr txBox="1"/>
          <p:nvPr/>
        </p:nvSpPr>
        <p:spPr>
          <a:xfrm>
            <a:off x="640080" y="1097280"/>
            <a:ext cx="2317045" cy="584775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>
              <a:defRPr sz="3200" b="1">
                <a:solidFill>
                  <a:srgbClr val="003366"/>
                </a:solidFill>
              </a:defRPr>
            </a:pPr>
            <a:r>
              <a:rPr lang="en-US">
                <a:solidFill>
                  <a:srgbClr val="1E2761"/>
                </a:solidFill>
              </a:rPr>
              <a:t>Dendrogram</a:t>
            </a:r>
            <a:endParaRPr lang="en-US">
              <a:solidFill>
                <a:srgbClr val="1E2761"/>
              </a:solidFill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34F513-E38E-3548-C21E-7F8B43A4721F}"/>
              </a:ext>
            </a:extLst>
          </p:cNvPr>
          <p:cNvSpPr txBox="1"/>
          <p:nvPr/>
        </p:nvSpPr>
        <p:spPr>
          <a:xfrm>
            <a:off x="726525" y="1838625"/>
            <a:ext cx="3844834" cy="327628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 sz="2000">
                <a:solidFill>
                  <a:srgbClr val="505050"/>
                </a:solidFill>
              </a:defRPr>
            </a:pPr>
            <a:r>
              <a:rPr lang="en-US" sz="2000">
                <a:solidFill>
                  <a:srgbClr val="505050"/>
                </a:solidFill>
                <a:latin typeface="Calibri"/>
                <a:ea typeface="Calibri"/>
                <a:cs typeface="Calibri"/>
              </a:rPr>
              <a:t>A tree-like diagram that records the sequence of merges. The vertical axis represents the distance at which clusters were joined.</a:t>
            </a:r>
            <a:endParaRPr lang="en-US">
              <a:ea typeface="Calibri"/>
              <a:cs typeface="Calibri"/>
            </a:endParaRPr>
          </a:p>
          <a:p>
            <a:pPr>
              <a:defRPr sz="2000">
                <a:solidFill>
                  <a:srgbClr val="505050"/>
                </a:solidFill>
              </a:defRPr>
            </a:pPr>
            <a:endParaRPr lang="en-US" sz="2000">
              <a:solidFill>
                <a:srgbClr val="505050"/>
              </a:solidFill>
              <a:latin typeface="Calibri"/>
              <a:ea typeface="Calibri"/>
              <a:cs typeface="Calibri"/>
            </a:endParaRPr>
          </a:p>
          <a:p>
            <a:pPr>
              <a:defRPr sz="2000">
                <a:solidFill>
                  <a:srgbClr val="505050"/>
                </a:solidFill>
              </a:defRPr>
            </a:pPr>
            <a:r>
              <a:rPr lang="en-US" sz="2000">
                <a:solidFill>
                  <a:srgbClr val="505050"/>
                </a:solidFill>
                <a:latin typeface="Calibri"/>
                <a:ea typeface="Calibri"/>
                <a:cs typeface="Calibri"/>
              </a:rPr>
              <a:t>Choosing the number of clusters is as simple as drawing a horizontal line through the tree.</a:t>
            </a:r>
            <a:endParaRPr lang="en-US">
              <a:ea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000">
                <a:solidFill>
                  <a:srgbClr val="505050"/>
                </a:solidFill>
              </a:defRPr>
            </a:pPr>
            <a:endParaRPr lang="en-US" sz="2000">
              <a:ea typeface="Calibri"/>
              <a:cs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5ACA57-11F7-B821-492F-F7B57229C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757" y="1387408"/>
            <a:ext cx="4652043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936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E575C-1BFC-CA43-F930-2F850D630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460CFC16-EF27-88B1-D444-E6DC2EFA3552}"/>
              </a:ext>
            </a:extLst>
          </p:cNvPr>
          <p:cNvSpPr/>
          <p:nvPr/>
        </p:nvSpPr>
        <p:spPr>
          <a:xfrm>
            <a:off x="0" y="857250"/>
            <a:ext cx="73152" cy="5143500"/>
          </a:xfrm>
          <a:prstGeom prst="rect">
            <a:avLst/>
          </a:prstGeom>
          <a:solidFill>
            <a:srgbClr val="2E5EAA"/>
          </a:solidFill>
          <a:ln w="12700">
            <a:solidFill>
              <a:srgbClr val="2E5EA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90ABCEDF-5AE8-E2AB-FFBF-186405DABA1C}"/>
              </a:ext>
            </a:extLst>
          </p:cNvPr>
          <p:cNvSpPr/>
          <p:nvPr/>
        </p:nvSpPr>
        <p:spPr>
          <a:xfrm>
            <a:off x="365760" y="1040130"/>
            <a:ext cx="8412480" cy="548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r>
              <a:rPr lang="en-US" sz="2800" b="1">
                <a:solidFill>
                  <a:srgbClr val="1E2761"/>
                </a:solidFill>
                <a:latin typeface="Calibri"/>
                <a:ea typeface="Calibri"/>
                <a:cs typeface="Calibri"/>
              </a:rPr>
              <a:t>Applying Agglomerative Clustering </a:t>
            </a: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CCC1843B-76DC-A654-BE4D-297A4BA8353D}"/>
              </a:ext>
            </a:extLst>
          </p:cNvPr>
          <p:cNvSpPr/>
          <p:nvPr/>
        </p:nvSpPr>
        <p:spPr>
          <a:xfrm>
            <a:off x="365760" y="1570482"/>
            <a:ext cx="8229600" cy="2926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r>
              <a:rPr lang="en-US" sz="1300" i="1">
                <a:solidFill>
                  <a:srgbClr val="64748B"/>
                </a:solidFill>
                <a:ea typeface="+mn-lt"/>
                <a:cs typeface="+mn-lt"/>
              </a:rPr>
              <a:t>Fitting the model and reading cluster labels (hierarchical approach)</a:t>
            </a:r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BE17DD-8CE0-AC37-08A0-2DB5D216730B}"/>
              </a:ext>
            </a:extLst>
          </p:cNvPr>
          <p:cNvGrpSpPr/>
          <p:nvPr/>
        </p:nvGrpSpPr>
        <p:grpSpPr>
          <a:xfrm>
            <a:off x="4839228" y="2043608"/>
            <a:ext cx="4097339" cy="3779454"/>
            <a:chOff x="4839228" y="2043608"/>
            <a:chExt cx="4097339" cy="3616169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9DC82AC-1484-A9F6-345E-8DB6DE4639AE}"/>
                </a:ext>
              </a:extLst>
            </p:cNvPr>
            <p:cNvGrpSpPr/>
            <p:nvPr/>
          </p:nvGrpSpPr>
          <p:grpSpPr>
            <a:xfrm>
              <a:off x="4839228" y="2043608"/>
              <a:ext cx="4092692" cy="748133"/>
              <a:chOff x="4810413" y="1717037"/>
              <a:chExt cx="4092692" cy="882603"/>
            </a:xfrm>
          </p:grpSpPr>
          <p:sp>
            <p:nvSpPr>
              <p:cNvPr id="9" name="Shape 7">
                <a:extLst>
                  <a:ext uri="{FF2B5EF4-FFF2-40B4-BE49-F238E27FC236}">
                    <a16:creationId xmlns:a16="http://schemas.microsoft.com/office/drawing/2014/main" id="{EC3D7E2F-7782-7C07-B3AB-BFEDE361D0E6}"/>
                  </a:ext>
                </a:extLst>
              </p:cNvPr>
              <p:cNvSpPr/>
              <p:nvPr/>
            </p:nvSpPr>
            <p:spPr>
              <a:xfrm>
                <a:off x="4810413" y="1717037"/>
                <a:ext cx="4092692" cy="882603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E2E8F0"/>
                </a:solidFill>
                <a:prstDash val="solid"/>
              </a:ln>
              <a:effectLst>
                <a:outerShdw blurRad="101600" dist="38100" dir="8100000" algn="bl" rotWithShape="0">
                  <a:srgbClr val="000000">
                    <a:alpha val="12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Shape 8">
                <a:extLst>
                  <a:ext uri="{FF2B5EF4-FFF2-40B4-BE49-F238E27FC236}">
                    <a16:creationId xmlns:a16="http://schemas.microsoft.com/office/drawing/2014/main" id="{364A7558-4AFF-9F14-0AED-9E2F2AB2AFE0}"/>
                  </a:ext>
                </a:extLst>
              </p:cNvPr>
              <p:cNvSpPr/>
              <p:nvPr/>
            </p:nvSpPr>
            <p:spPr>
              <a:xfrm>
                <a:off x="4810413" y="1717037"/>
                <a:ext cx="66368" cy="882603"/>
              </a:xfrm>
              <a:prstGeom prst="rect">
                <a:avLst/>
              </a:prstGeom>
              <a:solidFill>
                <a:srgbClr val="0D9488"/>
              </a:solidFill>
              <a:ln w="12700">
                <a:solidFill>
                  <a:srgbClr val="0D9488"/>
                </a:solidFill>
                <a:prstDash val="soli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 9">
                <a:extLst>
                  <a:ext uri="{FF2B5EF4-FFF2-40B4-BE49-F238E27FC236}">
                    <a16:creationId xmlns:a16="http://schemas.microsoft.com/office/drawing/2014/main" id="{296EE3A6-4B7C-D751-EADC-0D7498F5F610}"/>
                  </a:ext>
                </a:extLst>
              </p:cNvPr>
              <p:cNvSpPr/>
              <p:nvPr/>
            </p:nvSpPr>
            <p:spPr>
              <a:xfrm>
                <a:off x="4976333" y="1771351"/>
                <a:ext cx="3816159" cy="325884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r>
                  <a:rPr lang="en-US" sz="1100" b="1">
                    <a:solidFill>
                      <a:srgbClr val="1A2B5F"/>
                    </a:solidFill>
                    <a:latin typeface="Consolas" pitchFamily="34" charset="0"/>
                    <a:ea typeface="Consolas" pitchFamily="34" charset="-122"/>
                    <a:cs typeface="Consolas" pitchFamily="34" charset="-120"/>
                  </a:rPr>
                  <a:t>make_blobs()</a:t>
                </a:r>
                <a:endParaRPr lang="en-US" sz="1100"/>
              </a:p>
            </p:txBody>
          </p:sp>
          <p:sp>
            <p:nvSpPr>
              <p:cNvPr id="12" name="Text 10">
                <a:extLst>
                  <a:ext uri="{FF2B5EF4-FFF2-40B4-BE49-F238E27FC236}">
                    <a16:creationId xmlns:a16="http://schemas.microsoft.com/office/drawing/2014/main" id="{28FFD945-1B57-218A-5E6C-95F2D1950C20}"/>
                  </a:ext>
                </a:extLst>
              </p:cNvPr>
              <p:cNvSpPr/>
              <p:nvPr/>
            </p:nvSpPr>
            <p:spPr>
              <a:xfrm>
                <a:off x="4976333" y="2097235"/>
                <a:ext cx="3816159" cy="40735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r>
                  <a:rPr lang="en-US" sz="950">
                    <a:solidFill>
                      <a:srgbClr val="64748B"/>
                    </a:solidFill>
                    <a:ea typeface="+mn-lt"/>
                    <a:cs typeface="+mn-lt"/>
                  </a:rPr>
                  <a:t>Generates synthetic sample data for clustering.</a:t>
                </a:r>
                <a:br>
                  <a:rPr lang="en-US" sz="950">
                    <a:solidFill>
                      <a:srgbClr val="64748B"/>
                    </a:solidFill>
                    <a:ea typeface="+mn-lt"/>
                    <a:cs typeface="+mn-lt"/>
                  </a:rPr>
                </a:br>
                <a:r>
                  <a:rPr lang="en-US" sz="950">
                    <a:solidFill>
                      <a:srgbClr val="64748B"/>
                    </a:solidFill>
                    <a:ea typeface="+mn-lt"/>
                    <a:cs typeface="+mn-lt"/>
                  </a:rPr>
                  <a:t> </a:t>
                </a:r>
                <a:r>
                  <a:rPr lang="en-US" sz="950">
                    <a:solidFill>
                      <a:srgbClr val="64748B"/>
                    </a:solidFill>
                    <a:latin typeface="Calibri"/>
                    <a:ea typeface="Calibri"/>
                    <a:cs typeface="Calibri"/>
                  </a:rPr>
                  <a:t>random_state</a:t>
                </a:r>
                <a:r>
                  <a:rPr lang="en-US" sz="950">
                    <a:solidFill>
                      <a:srgbClr val="64748B"/>
                    </a:solidFill>
                    <a:ea typeface="+mn-lt"/>
                    <a:cs typeface="+mn-lt"/>
                  </a:rPr>
                  <a:t> ensures reproducibility.</a:t>
                </a:r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5231987-1AD2-C4D9-0DDA-BFEFD3012435}"/>
                </a:ext>
              </a:extLst>
            </p:cNvPr>
            <p:cNvGrpSpPr/>
            <p:nvPr/>
          </p:nvGrpSpPr>
          <p:grpSpPr>
            <a:xfrm>
              <a:off x="4839228" y="2881159"/>
              <a:ext cx="4097339" cy="1314830"/>
              <a:chOff x="4810413" y="2708268"/>
              <a:chExt cx="4097339" cy="882603"/>
            </a:xfrm>
          </p:grpSpPr>
          <p:sp>
            <p:nvSpPr>
              <p:cNvPr id="13" name="Shape 11">
                <a:extLst>
                  <a:ext uri="{FF2B5EF4-FFF2-40B4-BE49-F238E27FC236}">
                    <a16:creationId xmlns:a16="http://schemas.microsoft.com/office/drawing/2014/main" id="{9BA04E48-BF18-7B55-D795-9DC0CB2F4E5F}"/>
                  </a:ext>
                </a:extLst>
              </p:cNvPr>
              <p:cNvSpPr/>
              <p:nvPr/>
            </p:nvSpPr>
            <p:spPr>
              <a:xfrm>
                <a:off x="4810413" y="2708268"/>
                <a:ext cx="4092692" cy="882603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E2E8F0"/>
                </a:solidFill>
                <a:prstDash val="solid"/>
              </a:ln>
              <a:effectLst>
                <a:outerShdw blurRad="101600" dist="38100" dir="8100000" algn="bl" rotWithShape="0">
                  <a:srgbClr val="000000">
                    <a:alpha val="12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Shape 12">
                <a:extLst>
                  <a:ext uri="{FF2B5EF4-FFF2-40B4-BE49-F238E27FC236}">
                    <a16:creationId xmlns:a16="http://schemas.microsoft.com/office/drawing/2014/main" id="{C4587078-0A7D-7603-76E5-D0537F15E8A3}"/>
                  </a:ext>
                </a:extLst>
              </p:cNvPr>
              <p:cNvSpPr/>
              <p:nvPr/>
            </p:nvSpPr>
            <p:spPr>
              <a:xfrm>
                <a:off x="4810413" y="2708268"/>
                <a:ext cx="66368" cy="882603"/>
              </a:xfrm>
              <a:prstGeom prst="rect">
                <a:avLst/>
              </a:prstGeom>
              <a:solidFill>
                <a:srgbClr val="2E5EAA"/>
              </a:solidFill>
              <a:ln w="12700">
                <a:solidFill>
                  <a:srgbClr val="2E5EAA"/>
                </a:solidFill>
                <a:prstDash val="soli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 13">
                <a:extLst>
                  <a:ext uri="{FF2B5EF4-FFF2-40B4-BE49-F238E27FC236}">
                    <a16:creationId xmlns:a16="http://schemas.microsoft.com/office/drawing/2014/main" id="{F1D2AB52-C1F5-D84B-9355-B7D872AA7AE6}"/>
                  </a:ext>
                </a:extLst>
              </p:cNvPr>
              <p:cNvSpPr/>
              <p:nvPr/>
            </p:nvSpPr>
            <p:spPr>
              <a:xfrm>
                <a:off x="4976333" y="2762582"/>
                <a:ext cx="3931419" cy="325884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r>
                  <a:rPr lang="en-US" sz="1100" b="1">
                    <a:solidFill>
                      <a:srgbClr val="1A2B5F"/>
                    </a:solidFill>
                    <a:latin typeface="Consolas"/>
                  </a:rPr>
                  <a:t>AgglomerativeClustering(n_clusters=3, linkage="ward")</a:t>
                </a:r>
              </a:p>
              <a:p>
                <a:endParaRPr lang="en-US" sz="1100" b="1">
                  <a:solidFill>
                    <a:srgbClr val="1A2B5F"/>
                  </a:solidFill>
                  <a:latin typeface="Consolas"/>
                </a:endParaRPr>
              </a:p>
            </p:txBody>
          </p:sp>
          <p:sp>
            <p:nvSpPr>
              <p:cNvPr id="16" name="Text 14">
                <a:extLst>
                  <a:ext uri="{FF2B5EF4-FFF2-40B4-BE49-F238E27FC236}">
                    <a16:creationId xmlns:a16="http://schemas.microsoft.com/office/drawing/2014/main" id="{01556526-67C0-2BAC-CFF1-A10F7B129956}"/>
                  </a:ext>
                </a:extLst>
              </p:cNvPr>
              <p:cNvSpPr/>
              <p:nvPr/>
            </p:nvSpPr>
            <p:spPr>
              <a:xfrm>
                <a:off x="4976333" y="3088466"/>
                <a:ext cx="3816159" cy="40735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r>
                  <a:rPr lang="en-US" sz="950">
                    <a:solidFill>
                      <a:srgbClr val="64748B"/>
                    </a:solidFill>
                    <a:ea typeface="+mn-lt"/>
                    <a:cs typeface="+mn-lt"/>
                  </a:rPr>
                  <a:t>Creates a hierarchical (bottom-up) clustering model.</a:t>
                </a:r>
                <a:endParaRPr lang="en-US">
                  <a:ea typeface="Calibri"/>
                  <a:cs typeface="Calibri"/>
                </a:endParaRPr>
              </a:p>
              <a:p>
                <a:pPr marL="171450" indent="-171450">
                  <a:buFont typeface="Arial"/>
                  <a:buChar char="•"/>
                </a:pPr>
                <a:r>
                  <a:rPr lang="en-US" sz="950">
                    <a:solidFill>
                      <a:srgbClr val="64748B"/>
                    </a:solidFill>
                    <a:latin typeface="Calibri"/>
                    <a:ea typeface="Calibri"/>
                    <a:cs typeface="Calibri"/>
                  </a:rPr>
                  <a:t>n_clusters</a:t>
                </a:r>
                <a:r>
                  <a:rPr lang="en-US" sz="950">
                    <a:solidFill>
                      <a:srgbClr val="64748B"/>
                    </a:solidFill>
                    <a:ea typeface="+mn-lt"/>
                    <a:cs typeface="+mn-lt"/>
                  </a:rPr>
                  <a:t>: number of final clusters</a:t>
                </a:r>
                <a:endParaRPr lang="en-US">
                  <a:ea typeface="Calibri"/>
                  <a:cs typeface="Calibri"/>
                </a:endParaRPr>
              </a:p>
              <a:p>
                <a:pPr marL="171450" indent="-171450">
                  <a:buFont typeface="Arial"/>
                  <a:buChar char="•"/>
                </a:pPr>
                <a:r>
                  <a:rPr lang="en-US" sz="950">
                    <a:solidFill>
                      <a:srgbClr val="64748B"/>
                    </a:solidFill>
                    <a:latin typeface="Calibri"/>
                    <a:ea typeface="Calibri"/>
                    <a:cs typeface="Calibri"/>
                  </a:rPr>
                  <a:t>linkage</a:t>
                </a:r>
                <a:r>
                  <a:rPr lang="en-US" sz="950">
                    <a:solidFill>
                      <a:srgbClr val="64748B"/>
                    </a:solidFill>
                    <a:ea typeface="+mn-lt"/>
                    <a:cs typeface="+mn-lt"/>
                  </a:rPr>
                  <a:t>: strategy used to merge clusters</a:t>
                </a:r>
                <a:endParaRPr lang="en-US">
                  <a:ea typeface="Calibri"/>
                  <a:cs typeface="Calibri"/>
                </a:endParaRPr>
              </a:p>
              <a:p>
                <a:pPr marL="628650" lvl="1" indent="-171450">
                  <a:buFont typeface="Courier New"/>
                  <a:buChar char="o"/>
                </a:pPr>
                <a:r>
                  <a:rPr lang="en-US" sz="950">
                    <a:solidFill>
                      <a:srgbClr val="64748B"/>
                    </a:solidFill>
                    <a:latin typeface="Calibri"/>
                    <a:ea typeface="Calibri"/>
                    <a:cs typeface="Calibri"/>
                  </a:rPr>
                  <a:t>"ward"</a:t>
                </a:r>
                <a:r>
                  <a:rPr lang="en-US" sz="950">
                    <a:solidFill>
                      <a:srgbClr val="64748B"/>
                    </a:solidFill>
                    <a:ea typeface="+mn-lt"/>
                    <a:cs typeface="+mn-lt"/>
                  </a:rPr>
                  <a:t> → minimizes variance</a:t>
                </a:r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  <a:p>
                <a:pPr marL="628650" lvl="1" indent="-171450">
                  <a:buFont typeface="Courier New"/>
                  <a:buChar char="o"/>
                </a:pPr>
                <a:r>
                  <a:rPr lang="en-US" sz="950">
                    <a:solidFill>
                      <a:srgbClr val="64748B"/>
                    </a:solidFill>
                    <a:latin typeface="Calibri"/>
                    <a:ea typeface="Calibri"/>
                    <a:cs typeface="Calibri"/>
                  </a:rPr>
                  <a:t>"complete"</a:t>
                </a:r>
                <a:r>
                  <a:rPr lang="en-US" sz="950">
                    <a:solidFill>
                      <a:srgbClr val="64748B"/>
                    </a:solidFill>
                    <a:ea typeface="+mn-lt"/>
                    <a:cs typeface="+mn-lt"/>
                  </a:rPr>
                  <a:t> → max distance</a:t>
                </a:r>
                <a:endParaRPr lang="en-US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  <a:p>
                <a:pPr marL="628650" lvl="1" indent="-171450">
                  <a:buFont typeface="Courier New"/>
                  <a:buChar char="o"/>
                </a:pPr>
                <a:r>
                  <a:rPr lang="en-US" sz="950">
                    <a:solidFill>
                      <a:srgbClr val="64748B"/>
                    </a:solidFill>
                    <a:latin typeface="Calibri"/>
                    <a:ea typeface="Calibri"/>
                    <a:cs typeface="Calibri"/>
                  </a:rPr>
                  <a:t>"average"</a:t>
                </a:r>
                <a:r>
                  <a:rPr lang="en-US" sz="950">
                    <a:solidFill>
                      <a:srgbClr val="64748B"/>
                    </a:solidFill>
                    <a:ea typeface="+mn-lt"/>
                    <a:cs typeface="+mn-lt"/>
                  </a:rPr>
                  <a:t> → mean distance</a:t>
                </a:r>
                <a:endParaRPr lang="en-US">
                  <a:ea typeface="Calibri"/>
                  <a:cs typeface="Calibri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303EB45-7F21-75D7-E0B1-9EB1FA64C8D1}"/>
                </a:ext>
              </a:extLst>
            </p:cNvPr>
            <p:cNvGrpSpPr/>
            <p:nvPr/>
          </p:nvGrpSpPr>
          <p:grpSpPr>
            <a:xfrm>
              <a:off x="4839228" y="4295011"/>
              <a:ext cx="4092692" cy="632872"/>
              <a:chOff x="4810413" y="3699499"/>
              <a:chExt cx="4092692" cy="882603"/>
            </a:xfrm>
          </p:grpSpPr>
          <p:sp>
            <p:nvSpPr>
              <p:cNvPr id="17" name="Shape 15">
                <a:extLst>
                  <a:ext uri="{FF2B5EF4-FFF2-40B4-BE49-F238E27FC236}">
                    <a16:creationId xmlns:a16="http://schemas.microsoft.com/office/drawing/2014/main" id="{E9EE9B9D-E602-BDE8-FEAD-A0D8A3517CBB}"/>
                  </a:ext>
                </a:extLst>
              </p:cNvPr>
              <p:cNvSpPr/>
              <p:nvPr/>
            </p:nvSpPr>
            <p:spPr>
              <a:xfrm>
                <a:off x="4810413" y="3699499"/>
                <a:ext cx="4092692" cy="882603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E2E8F0"/>
                </a:solidFill>
                <a:prstDash val="solid"/>
              </a:ln>
              <a:effectLst>
                <a:outerShdw blurRad="101600" dist="38100" dir="8100000" algn="bl" rotWithShape="0">
                  <a:srgbClr val="000000">
                    <a:alpha val="12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Shape 16">
                <a:extLst>
                  <a:ext uri="{FF2B5EF4-FFF2-40B4-BE49-F238E27FC236}">
                    <a16:creationId xmlns:a16="http://schemas.microsoft.com/office/drawing/2014/main" id="{E65F16C0-A690-3F2E-BFF4-701343D29B4A}"/>
                  </a:ext>
                </a:extLst>
              </p:cNvPr>
              <p:cNvSpPr/>
              <p:nvPr/>
            </p:nvSpPr>
            <p:spPr>
              <a:xfrm>
                <a:off x="4810413" y="3699499"/>
                <a:ext cx="66368" cy="882603"/>
              </a:xfrm>
              <a:prstGeom prst="rect">
                <a:avLst/>
              </a:prstGeom>
              <a:solidFill>
                <a:srgbClr val="1A2B5F"/>
              </a:solidFill>
              <a:ln w="12700">
                <a:solidFill>
                  <a:srgbClr val="1A2B5F"/>
                </a:solidFill>
                <a:prstDash val="soli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 17">
                <a:extLst>
                  <a:ext uri="{FF2B5EF4-FFF2-40B4-BE49-F238E27FC236}">
                    <a16:creationId xmlns:a16="http://schemas.microsoft.com/office/drawing/2014/main" id="{3AC91814-A7AB-15F9-1DE6-8028F421B2C9}"/>
                  </a:ext>
                </a:extLst>
              </p:cNvPr>
              <p:cNvSpPr/>
              <p:nvPr/>
            </p:nvSpPr>
            <p:spPr>
              <a:xfrm>
                <a:off x="4976333" y="3753813"/>
                <a:ext cx="3816159" cy="325884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r>
                  <a:rPr lang="en-US" sz="1100" b="1">
                    <a:solidFill>
                      <a:srgbClr val="1A2B5F"/>
                    </a:solidFill>
                    <a:latin typeface="Consolas"/>
                    <a:ea typeface="+mn-lt"/>
                    <a:cs typeface="+mn-lt"/>
                  </a:rPr>
                  <a:t>.fit_predict(X)</a:t>
                </a:r>
                <a:endParaRPr lang="en-US"/>
              </a:p>
            </p:txBody>
          </p:sp>
          <p:sp>
            <p:nvSpPr>
              <p:cNvPr id="20" name="Text 18">
                <a:extLst>
                  <a:ext uri="{FF2B5EF4-FFF2-40B4-BE49-F238E27FC236}">
                    <a16:creationId xmlns:a16="http://schemas.microsoft.com/office/drawing/2014/main" id="{20BFEFC0-4299-CBCB-DEF4-CF265C7857EA}"/>
                  </a:ext>
                </a:extLst>
              </p:cNvPr>
              <p:cNvSpPr/>
              <p:nvPr/>
            </p:nvSpPr>
            <p:spPr>
              <a:xfrm>
                <a:off x="4976333" y="4079697"/>
                <a:ext cx="3816159" cy="40735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r>
                  <a:rPr lang="en-US" sz="950">
                    <a:solidFill>
                      <a:srgbClr val="64748B"/>
                    </a:solidFill>
                    <a:ea typeface="+mn-lt"/>
                    <a:cs typeface="+mn-lt"/>
                  </a:rPr>
                  <a:t>Performs hierarchical merging and returns cluster labels in one step.</a:t>
                </a:r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649CD8F-626F-941C-2577-67CCBE484F88}"/>
                </a:ext>
              </a:extLst>
            </p:cNvPr>
            <p:cNvGrpSpPr/>
            <p:nvPr/>
          </p:nvGrpSpPr>
          <p:grpSpPr>
            <a:xfrm>
              <a:off x="4839228" y="5026905"/>
              <a:ext cx="4092692" cy="632872"/>
              <a:chOff x="4810413" y="4690729"/>
              <a:chExt cx="4092692" cy="882603"/>
            </a:xfrm>
          </p:grpSpPr>
          <p:sp>
            <p:nvSpPr>
              <p:cNvPr id="21" name="Shape 19">
                <a:extLst>
                  <a:ext uri="{FF2B5EF4-FFF2-40B4-BE49-F238E27FC236}">
                    <a16:creationId xmlns:a16="http://schemas.microsoft.com/office/drawing/2014/main" id="{61460175-57B2-681E-0444-AEA9ACFF0C36}"/>
                  </a:ext>
                </a:extLst>
              </p:cNvPr>
              <p:cNvSpPr/>
              <p:nvPr/>
            </p:nvSpPr>
            <p:spPr>
              <a:xfrm>
                <a:off x="4810413" y="4690729"/>
                <a:ext cx="4092692" cy="882603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E2E8F0"/>
                </a:solidFill>
                <a:prstDash val="solid"/>
              </a:ln>
              <a:effectLst>
                <a:outerShdw blurRad="101600" dist="38100" dir="8100000" algn="bl" rotWithShape="0">
                  <a:srgbClr val="000000">
                    <a:alpha val="12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Shape 20">
                <a:extLst>
                  <a:ext uri="{FF2B5EF4-FFF2-40B4-BE49-F238E27FC236}">
                    <a16:creationId xmlns:a16="http://schemas.microsoft.com/office/drawing/2014/main" id="{D001F652-E02E-B164-C7C0-749F7C10C9D0}"/>
                  </a:ext>
                </a:extLst>
              </p:cNvPr>
              <p:cNvSpPr/>
              <p:nvPr/>
            </p:nvSpPr>
            <p:spPr>
              <a:xfrm>
                <a:off x="4810413" y="4690729"/>
                <a:ext cx="66368" cy="882603"/>
              </a:xfrm>
              <a:prstGeom prst="rect">
                <a:avLst/>
              </a:prstGeom>
              <a:solidFill>
                <a:srgbClr val="16A34A"/>
              </a:solidFill>
              <a:ln w="12700">
                <a:solidFill>
                  <a:srgbClr val="16A34A"/>
                </a:solidFill>
                <a:prstDash val="soli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Text 21">
                <a:extLst>
                  <a:ext uri="{FF2B5EF4-FFF2-40B4-BE49-F238E27FC236}">
                    <a16:creationId xmlns:a16="http://schemas.microsoft.com/office/drawing/2014/main" id="{73A86067-1BC3-C729-42FA-580D8CB193C8}"/>
                  </a:ext>
                </a:extLst>
              </p:cNvPr>
              <p:cNvSpPr/>
              <p:nvPr/>
            </p:nvSpPr>
            <p:spPr>
              <a:xfrm>
                <a:off x="4976333" y="4745043"/>
                <a:ext cx="3816159" cy="325884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r>
                  <a:rPr lang="en-US" sz="1100" b="1">
                    <a:solidFill>
                      <a:srgbClr val="1A2B5F"/>
                    </a:solidFill>
                    <a:latin typeface="Consolas" pitchFamily="34" charset="0"/>
                    <a:ea typeface="Consolas" pitchFamily="34" charset="-122"/>
                    <a:cs typeface="Consolas" pitchFamily="34" charset="-120"/>
                  </a:rPr>
                  <a:t>.labels_</a:t>
                </a:r>
                <a:endParaRPr lang="en-US" sz="1100"/>
              </a:p>
            </p:txBody>
          </p:sp>
          <p:sp>
            <p:nvSpPr>
              <p:cNvPr id="24" name="Text 22">
                <a:extLst>
                  <a:ext uri="{FF2B5EF4-FFF2-40B4-BE49-F238E27FC236}">
                    <a16:creationId xmlns:a16="http://schemas.microsoft.com/office/drawing/2014/main" id="{42147851-1101-6406-7F01-2E8CB9750540}"/>
                  </a:ext>
                </a:extLst>
              </p:cNvPr>
              <p:cNvSpPr/>
              <p:nvPr/>
            </p:nvSpPr>
            <p:spPr>
              <a:xfrm>
                <a:off x="4976333" y="5070927"/>
                <a:ext cx="3816159" cy="40735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r>
                  <a:rPr lang="en-US" sz="950">
                    <a:solidFill>
                      <a:srgbClr val="64748B"/>
                    </a:solidFill>
                    <a:ea typeface="+mn-lt"/>
                    <a:cs typeface="+mn-lt"/>
                  </a:rPr>
                  <a:t>Array of cluster assignments (one label per data point).</a:t>
                </a:r>
                <a:endParaRPr lang="en-US"/>
              </a:p>
              <a:p>
                <a:endParaRPr lang="en-US" sz="950">
                  <a:solidFill>
                    <a:srgbClr val="64748B"/>
                  </a:solidFill>
                  <a:ea typeface="Calibri"/>
                  <a:cs typeface="Calibri"/>
                </a:endParaRP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7DD5F3E-CDBA-0C31-9E8D-0C82362802ED}"/>
              </a:ext>
            </a:extLst>
          </p:cNvPr>
          <p:cNvGrpSpPr/>
          <p:nvPr/>
        </p:nvGrpSpPr>
        <p:grpSpPr>
          <a:xfrm>
            <a:off x="0" y="6226775"/>
            <a:ext cx="9144000" cy="630860"/>
            <a:chOff x="0" y="6226775"/>
            <a:chExt cx="9144000" cy="630860"/>
          </a:xfrm>
        </p:grpSpPr>
        <p:sp>
          <p:nvSpPr>
            <p:cNvPr id="29" name="Shape 2">
              <a:extLst>
                <a:ext uri="{FF2B5EF4-FFF2-40B4-BE49-F238E27FC236}">
                  <a16:creationId xmlns:a16="http://schemas.microsoft.com/office/drawing/2014/main" id="{59656264-6FD1-757C-147A-106D4C2C97E8}"/>
                </a:ext>
              </a:extLst>
            </p:cNvPr>
            <p:cNvSpPr/>
            <p:nvPr/>
          </p:nvSpPr>
          <p:spPr>
            <a:xfrm>
              <a:off x="0" y="6226775"/>
              <a:ext cx="9144000" cy="630860"/>
            </a:xfrm>
            <a:prstGeom prst="rect">
              <a:avLst/>
            </a:prstGeom>
            <a:solidFill>
              <a:srgbClr val="1E2761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 0">
              <a:extLst>
                <a:ext uri="{FF2B5EF4-FFF2-40B4-BE49-F238E27FC236}">
                  <a16:creationId xmlns:a16="http://schemas.microsoft.com/office/drawing/2014/main" id="{24159F81-13C8-53DE-25A1-B96F1800FDDE}"/>
                </a:ext>
              </a:extLst>
            </p:cNvPr>
            <p:cNvSpPr/>
            <p:nvPr/>
          </p:nvSpPr>
          <p:spPr>
            <a:xfrm>
              <a:off x="486015" y="6389705"/>
              <a:ext cx="4572000" cy="32004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defTabSz="914400"/>
              <a:r>
                <a:rPr lang="en-US" sz="900">
                  <a:solidFill>
                    <a:schemeClr val="bg1"/>
                  </a:solidFill>
                  <a:latin typeface="Calibri"/>
                  <a:ea typeface="Calibri"/>
                  <a:cs typeface="Calibri"/>
                </a:rPr>
                <a:t>CSC564— King Saud University</a:t>
              </a:r>
              <a:endParaRPr lang="en-US"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1" name="Text 1">
              <a:extLst>
                <a:ext uri="{FF2B5EF4-FFF2-40B4-BE49-F238E27FC236}">
                  <a16:creationId xmlns:a16="http://schemas.microsoft.com/office/drawing/2014/main" id="{7BE2AFAD-D04A-C63D-583A-890E950B195B}"/>
                </a:ext>
              </a:extLst>
            </p:cNvPr>
            <p:cNvSpPr/>
            <p:nvPr/>
          </p:nvSpPr>
          <p:spPr>
            <a:xfrm>
              <a:off x="6886815" y="6389705"/>
              <a:ext cx="1828800" cy="32004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algn="r" defTabSz="914400"/>
              <a:r>
                <a:rPr lang="en-US" sz="900" b="1">
                  <a:solidFill>
                    <a:schemeClr val="bg1"/>
                  </a:solidFill>
                  <a:latin typeface="Calibri"/>
                  <a:ea typeface="Calibri"/>
                  <a:cs typeface="Calibri"/>
                </a:rPr>
                <a:t>17</a:t>
              </a:r>
              <a:endParaRPr lang="en-US"/>
            </a:p>
          </p:txBody>
        </p:sp>
      </p:grpSp>
      <p:pic>
        <p:nvPicPr>
          <p:cNvPr id="33" name="Picture 32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4F5F0D2F-E282-2F77-223D-60499765C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06" y="2670399"/>
            <a:ext cx="4216671" cy="212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77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00CC1-8CC5-1399-FAFA-8D24C1008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6581B226-67BF-2ABA-DAD6-6DDC43B53C0D}"/>
              </a:ext>
            </a:extLst>
          </p:cNvPr>
          <p:cNvGrpSpPr/>
          <p:nvPr/>
        </p:nvGrpSpPr>
        <p:grpSpPr>
          <a:xfrm>
            <a:off x="0" y="6226775"/>
            <a:ext cx="9144000" cy="630860"/>
            <a:chOff x="0" y="6226775"/>
            <a:chExt cx="9144000" cy="630860"/>
          </a:xfrm>
        </p:grpSpPr>
        <p:sp>
          <p:nvSpPr>
            <p:cNvPr id="42" name="Shape 2">
              <a:extLst>
                <a:ext uri="{FF2B5EF4-FFF2-40B4-BE49-F238E27FC236}">
                  <a16:creationId xmlns:a16="http://schemas.microsoft.com/office/drawing/2014/main" id="{F59D74FF-2468-A8A9-388E-975E89A7A187}"/>
                </a:ext>
              </a:extLst>
            </p:cNvPr>
            <p:cNvSpPr/>
            <p:nvPr/>
          </p:nvSpPr>
          <p:spPr>
            <a:xfrm>
              <a:off x="0" y="6226775"/>
              <a:ext cx="9144000" cy="630860"/>
            </a:xfrm>
            <a:prstGeom prst="rect">
              <a:avLst/>
            </a:prstGeom>
            <a:solidFill>
              <a:srgbClr val="1E2761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 0">
              <a:extLst>
                <a:ext uri="{FF2B5EF4-FFF2-40B4-BE49-F238E27FC236}">
                  <a16:creationId xmlns:a16="http://schemas.microsoft.com/office/drawing/2014/main" id="{EB4373F6-3EA7-F26B-EC04-F42961A3A7D7}"/>
                </a:ext>
              </a:extLst>
            </p:cNvPr>
            <p:cNvSpPr/>
            <p:nvPr/>
          </p:nvSpPr>
          <p:spPr>
            <a:xfrm>
              <a:off x="486015" y="6389705"/>
              <a:ext cx="4572000" cy="32004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defTabSz="914400"/>
              <a:r>
                <a:rPr lang="en-US" sz="900">
                  <a:solidFill>
                    <a:schemeClr val="bg1"/>
                  </a:solidFill>
                  <a:latin typeface="Calibri"/>
                  <a:ea typeface="Calibri"/>
                  <a:cs typeface="Calibri"/>
                </a:rPr>
                <a:t>CSC564— King Saud University</a:t>
              </a:r>
              <a:endParaRPr lang="en-US"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44" name="Text 1">
              <a:extLst>
                <a:ext uri="{FF2B5EF4-FFF2-40B4-BE49-F238E27FC236}">
                  <a16:creationId xmlns:a16="http://schemas.microsoft.com/office/drawing/2014/main" id="{502E6517-6CB6-6DAA-68F2-93A567C88900}"/>
                </a:ext>
              </a:extLst>
            </p:cNvPr>
            <p:cNvSpPr/>
            <p:nvPr/>
          </p:nvSpPr>
          <p:spPr>
            <a:xfrm>
              <a:off x="6886815" y="6389705"/>
              <a:ext cx="1828800" cy="32004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algn="r" defTabSz="914400"/>
              <a:r>
                <a:rPr lang="en-US" sz="900" b="1">
                  <a:solidFill>
                    <a:schemeClr val="bg1"/>
                  </a:solidFill>
                  <a:latin typeface="Calibri"/>
                  <a:ea typeface="Calibri"/>
                  <a:cs typeface="Calibri"/>
                </a:rPr>
                <a:t>18</a:t>
              </a:r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740761D-742B-12FB-21B1-47E17E5F151E}"/>
              </a:ext>
            </a:extLst>
          </p:cNvPr>
          <p:cNvSpPr txBox="1"/>
          <p:nvPr/>
        </p:nvSpPr>
        <p:spPr>
          <a:xfrm>
            <a:off x="640080" y="1097280"/>
            <a:ext cx="436709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03366"/>
                </a:solidFill>
              </a:defRPr>
            </a:pPr>
            <a:r>
              <a:rPr lang="en-US"/>
              <a:t>Strengths &amp; Weaknesses</a:t>
            </a:r>
            <a:endParaRPr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BE3CD9E-E827-52E2-4A48-2B5F39AD2034}"/>
              </a:ext>
            </a:extLst>
          </p:cNvPr>
          <p:cNvGrpSpPr/>
          <p:nvPr/>
        </p:nvGrpSpPr>
        <p:grpSpPr>
          <a:xfrm>
            <a:off x="643421" y="2534903"/>
            <a:ext cx="7587851" cy="1796399"/>
            <a:chOff x="351147" y="2482711"/>
            <a:chExt cx="8464672" cy="1796399"/>
          </a:xfrm>
        </p:grpSpPr>
        <p:sp>
          <p:nvSpPr>
            <p:cNvPr id="7" name="Shape 3">
              <a:extLst>
                <a:ext uri="{FF2B5EF4-FFF2-40B4-BE49-F238E27FC236}">
                  <a16:creationId xmlns:a16="http://schemas.microsoft.com/office/drawing/2014/main" id="{B2C74198-A5DC-B4AB-BC7C-F263C32B27D0}"/>
                </a:ext>
              </a:extLst>
            </p:cNvPr>
            <p:cNvSpPr/>
            <p:nvPr/>
          </p:nvSpPr>
          <p:spPr>
            <a:xfrm>
              <a:off x="355322" y="2486886"/>
              <a:ext cx="4114800" cy="347472"/>
            </a:xfrm>
            <a:prstGeom prst="rect">
              <a:avLst/>
            </a:prstGeom>
            <a:solidFill>
              <a:srgbClr val="0D9488"/>
            </a:solidFill>
            <a:ln w="12700">
              <a:solidFill>
                <a:srgbClr val="0D9488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 4">
              <a:extLst>
                <a:ext uri="{FF2B5EF4-FFF2-40B4-BE49-F238E27FC236}">
                  <a16:creationId xmlns:a16="http://schemas.microsoft.com/office/drawing/2014/main" id="{CF62A8C2-B1E2-E94B-E453-58DB69DEA94F}"/>
                </a:ext>
              </a:extLst>
            </p:cNvPr>
            <p:cNvSpPr/>
            <p:nvPr/>
          </p:nvSpPr>
          <p:spPr>
            <a:xfrm>
              <a:off x="351147" y="2482711"/>
              <a:ext cx="4114800" cy="34747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sz="1200" b="1">
                  <a:solidFill>
                    <a:srgbClr val="FFFFFF"/>
                  </a:solidFill>
                </a:rPr>
                <a:t>✅  STRENGTHS</a:t>
              </a:r>
              <a:endParaRPr lang="en-US" sz="1200"/>
            </a:p>
          </p:txBody>
        </p:sp>
        <p:sp>
          <p:nvSpPr>
            <p:cNvPr id="11" name="Shape 5">
              <a:extLst>
                <a:ext uri="{FF2B5EF4-FFF2-40B4-BE49-F238E27FC236}">
                  <a16:creationId xmlns:a16="http://schemas.microsoft.com/office/drawing/2014/main" id="{A942AA2A-CE47-EBED-BAC0-A23754B029CB}"/>
                </a:ext>
              </a:extLst>
            </p:cNvPr>
            <p:cNvSpPr/>
            <p:nvPr/>
          </p:nvSpPr>
          <p:spPr>
            <a:xfrm>
              <a:off x="355322" y="2870934"/>
              <a:ext cx="4114800" cy="43891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D1FAE5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Shape 6">
              <a:extLst>
                <a:ext uri="{FF2B5EF4-FFF2-40B4-BE49-F238E27FC236}">
                  <a16:creationId xmlns:a16="http://schemas.microsoft.com/office/drawing/2014/main" id="{9D9F84C5-8C52-0738-9898-09036B31DA6C}"/>
                </a:ext>
              </a:extLst>
            </p:cNvPr>
            <p:cNvSpPr/>
            <p:nvPr/>
          </p:nvSpPr>
          <p:spPr>
            <a:xfrm>
              <a:off x="355322" y="2870934"/>
              <a:ext cx="54864" cy="438912"/>
            </a:xfrm>
            <a:prstGeom prst="rect">
              <a:avLst/>
            </a:prstGeom>
            <a:solidFill>
              <a:srgbClr val="0D9488"/>
            </a:solidFill>
            <a:ln w="12700">
              <a:solidFill>
                <a:srgbClr val="0D9488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 7">
              <a:extLst>
                <a:ext uri="{FF2B5EF4-FFF2-40B4-BE49-F238E27FC236}">
                  <a16:creationId xmlns:a16="http://schemas.microsoft.com/office/drawing/2014/main" id="{9919946B-028B-8E56-C969-06133D00B8E4}"/>
                </a:ext>
              </a:extLst>
            </p:cNvPr>
            <p:cNvSpPr/>
            <p:nvPr/>
          </p:nvSpPr>
          <p:spPr>
            <a:xfrm>
              <a:off x="492482" y="2907510"/>
              <a:ext cx="3886200" cy="36576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1400">
                  <a:solidFill>
                    <a:srgbClr val="334155"/>
                  </a:solidFill>
                  <a:latin typeface="Calibri"/>
                  <a:ea typeface="Calibri"/>
                  <a:cs typeface="Calibri"/>
                </a:rPr>
                <a:t>No need to predefine K</a:t>
              </a:r>
              <a:endParaRPr lang="en-US" sz="2400"/>
            </a:p>
          </p:txBody>
        </p:sp>
        <p:sp>
          <p:nvSpPr>
            <p:cNvPr id="17" name="Shape 8">
              <a:extLst>
                <a:ext uri="{FF2B5EF4-FFF2-40B4-BE49-F238E27FC236}">
                  <a16:creationId xmlns:a16="http://schemas.microsoft.com/office/drawing/2014/main" id="{C73E72FC-3834-9179-A6EF-F3BAE6C551C2}"/>
                </a:ext>
              </a:extLst>
            </p:cNvPr>
            <p:cNvSpPr/>
            <p:nvPr/>
          </p:nvSpPr>
          <p:spPr>
            <a:xfrm>
              <a:off x="355322" y="3355566"/>
              <a:ext cx="4114800" cy="43891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D1FAE5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Shape 9">
              <a:extLst>
                <a:ext uri="{FF2B5EF4-FFF2-40B4-BE49-F238E27FC236}">
                  <a16:creationId xmlns:a16="http://schemas.microsoft.com/office/drawing/2014/main" id="{7718E7DD-55AD-2760-7A5E-B84E54A0208C}"/>
                </a:ext>
              </a:extLst>
            </p:cNvPr>
            <p:cNvSpPr/>
            <p:nvPr/>
          </p:nvSpPr>
          <p:spPr>
            <a:xfrm>
              <a:off x="355322" y="3355566"/>
              <a:ext cx="54864" cy="438912"/>
            </a:xfrm>
            <a:prstGeom prst="rect">
              <a:avLst/>
            </a:prstGeom>
            <a:solidFill>
              <a:srgbClr val="0D9488"/>
            </a:solidFill>
            <a:ln w="12700">
              <a:solidFill>
                <a:srgbClr val="0D9488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 10">
              <a:extLst>
                <a:ext uri="{FF2B5EF4-FFF2-40B4-BE49-F238E27FC236}">
                  <a16:creationId xmlns:a16="http://schemas.microsoft.com/office/drawing/2014/main" id="{CA7B3004-8DC8-D2CA-40AD-4E31D5FC08BE}"/>
                </a:ext>
              </a:extLst>
            </p:cNvPr>
            <p:cNvSpPr/>
            <p:nvPr/>
          </p:nvSpPr>
          <p:spPr>
            <a:xfrm>
              <a:off x="492482" y="3392142"/>
              <a:ext cx="3886200" cy="36576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1400">
                  <a:solidFill>
                    <a:srgbClr val="334155"/>
                  </a:solidFill>
                  <a:latin typeface="Calibri"/>
                  <a:ea typeface="Calibri"/>
                  <a:cs typeface="Calibri"/>
                </a:rPr>
                <a:t>Hierarchical representation</a:t>
              </a:r>
            </a:p>
          </p:txBody>
        </p:sp>
        <p:sp>
          <p:nvSpPr>
            <p:cNvPr id="23" name="Shape 11">
              <a:extLst>
                <a:ext uri="{FF2B5EF4-FFF2-40B4-BE49-F238E27FC236}">
                  <a16:creationId xmlns:a16="http://schemas.microsoft.com/office/drawing/2014/main" id="{BF0D3C5E-9423-741B-D55F-CBFFBDC77B0A}"/>
                </a:ext>
              </a:extLst>
            </p:cNvPr>
            <p:cNvSpPr/>
            <p:nvPr/>
          </p:nvSpPr>
          <p:spPr>
            <a:xfrm>
              <a:off x="355322" y="3840198"/>
              <a:ext cx="4114800" cy="43891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D1FAE5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Shape 12">
              <a:extLst>
                <a:ext uri="{FF2B5EF4-FFF2-40B4-BE49-F238E27FC236}">
                  <a16:creationId xmlns:a16="http://schemas.microsoft.com/office/drawing/2014/main" id="{774C723E-B617-56A8-3E76-2728F1F0FA1B}"/>
                </a:ext>
              </a:extLst>
            </p:cNvPr>
            <p:cNvSpPr/>
            <p:nvPr/>
          </p:nvSpPr>
          <p:spPr>
            <a:xfrm>
              <a:off x="355322" y="3840198"/>
              <a:ext cx="54864" cy="438912"/>
            </a:xfrm>
            <a:prstGeom prst="rect">
              <a:avLst/>
            </a:prstGeom>
            <a:solidFill>
              <a:srgbClr val="0D9488"/>
            </a:solidFill>
            <a:ln w="12700">
              <a:solidFill>
                <a:srgbClr val="0D9488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 13">
              <a:extLst>
                <a:ext uri="{FF2B5EF4-FFF2-40B4-BE49-F238E27FC236}">
                  <a16:creationId xmlns:a16="http://schemas.microsoft.com/office/drawing/2014/main" id="{FD8C8A70-E5B7-F6A1-3AA4-E48B06F70795}"/>
                </a:ext>
              </a:extLst>
            </p:cNvPr>
            <p:cNvSpPr/>
            <p:nvPr/>
          </p:nvSpPr>
          <p:spPr>
            <a:xfrm>
              <a:off x="492482" y="3876774"/>
              <a:ext cx="3886200" cy="36576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1400">
                  <a:solidFill>
                    <a:srgbClr val="334155"/>
                  </a:solidFill>
                  <a:latin typeface="Calibri"/>
                  <a:ea typeface="Calibri"/>
                  <a:cs typeface="Calibri"/>
                </a:rPr>
                <a:t>Useful for small datasets</a:t>
              </a:r>
            </a:p>
          </p:txBody>
        </p:sp>
        <p:sp>
          <p:nvSpPr>
            <p:cNvPr id="41" name="Shape 20">
              <a:extLst>
                <a:ext uri="{FF2B5EF4-FFF2-40B4-BE49-F238E27FC236}">
                  <a16:creationId xmlns:a16="http://schemas.microsoft.com/office/drawing/2014/main" id="{75E7843C-EFCD-1B15-3966-C5AAE7C10951}"/>
                </a:ext>
              </a:extLst>
            </p:cNvPr>
            <p:cNvSpPr/>
            <p:nvPr/>
          </p:nvSpPr>
          <p:spPr>
            <a:xfrm>
              <a:off x="4653002" y="2486886"/>
              <a:ext cx="4114800" cy="347472"/>
            </a:xfrm>
            <a:prstGeom prst="rect">
              <a:avLst/>
            </a:prstGeom>
            <a:solidFill>
              <a:srgbClr val="E53E3E"/>
            </a:solidFill>
            <a:ln w="12700">
              <a:solidFill>
                <a:srgbClr val="E53E3E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 21">
              <a:extLst>
                <a:ext uri="{FF2B5EF4-FFF2-40B4-BE49-F238E27FC236}">
                  <a16:creationId xmlns:a16="http://schemas.microsoft.com/office/drawing/2014/main" id="{4A4E3B3B-80D0-6747-3099-4CCEBA151336}"/>
                </a:ext>
              </a:extLst>
            </p:cNvPr>
            <p:cNvSpPr/>
            <p:nvPr/>
          </p:nvSpPr>
          <p:spPr>
            <a:xfrm>
              <a:off x="4701019" y="2482711"/>
              <a:ext cx="4114800" cy="34747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sz="1200" b="1">
                  <a:solidFill>
                    <a:srgbClr val="FFFFFF"/>
                  </a:solidFill>
                </a:rPr>
                <a:t>❌  WEAKNESSES</a:t>
              </a:r>
              <a:endParaRPr lang="en-US" sz="1200"/>
            </a:p>
          </p:txBody>
        </p:sp>
        <p:sp>
          <p:nvSpPr>
            <p:cNvPr id="49" name="Shape 22">
              <a:extLst>
                <a:ext uri="{FF2B5EF4-FFF2-40B4-BE49-F238E27FC236}">
                  <a16:creationId xmlns:a16="http://schemas.microsoft.com/office/drawing/2014/main" id="{C6905F91-C5CE-5DAC-9D71-082CE9B6D1F4}"/>
                </a:ext>
              </a:extLst>
            </p:cNvPr>
            <p:cNvSpPr/>
            <p:nvPr/>
          </p:nvSpPr>
          <p:spPr>
            <a:xfrm>
              <a:off x="4653002" y="2870934"/>
              <a:ext cx="4114800" cy="43891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FECACA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Shape 23">
              <a:extLst>
                <a:ext uri="{FF2B5EF4-FFF2-40B4-BE49-F238E27FC236}">
                  <a16:creationId xmlns:a16="http://schemas.microsoft.com/office/drawing/2014/main" id="{D404709A-B198-0DDB-9463-654B50443764}"/>
                </a:ext>
              </a:extLst>
            </p:cNvPr>
            <p:cNvSpPr/>
            <p:nvPr/>
          </p:nvSpPr>
          <p:spPr>
            <a:xfrm>
              <a:off x="4653002" y="2870934"/>
              <a:ext cx="54864" cy="438912"/>
            </a:xfrm>
            <a:prstGeom prst="rect">
              <a:avLst/>
            </a:prstGeom>
            <a:solidFill>
              <a:srgbClr val="E53E3E"/>
            </a:solidFill>
            <a:ln w="12700">
              <a:solidFill>
                <a:srgbClr val="E53E3E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 24">
              <a:extLst>
                <a:ext uri="{FF2B5EF4-FFF2-40B4-BE49-F238E27FC236}">
                  <a16:creationId xmlns:a16="http://schemas.microsoft.com/office/drawing/2014/main" id="{159BD38B-F68B-0123-3DFB-5923941BE116}"/>
                </a:ext>
              </a:extLst>
            </p:cNvPr>
            <p:cNvSpPr/>
            <p:nvPr/>
          </p:nvSpPr>
          <p:spPr>
            <a:xfrm>
              <a:off x="4790162" y="2907510"/>
              <a:ext cx="3886200" cy="36576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1400">
                  <a:solidFill>
                    <a:srgbClr val="334155"/>
                  </a:solidFill>
                  <a:latin typeface="Calibri"/>
                  <a:ea typeface="Calibri"/>
                  <a:cs typeface="Calibri"/>
                </a:rPr>
                <a:t>(n²) complexity</a:t>
              </a:r>
            </a:p>
          </p:txBody>
        </p:sp>
        <p:sp>
          <p:nvSpPr>
            <p:cNvPr id="55" name="Shape 25">
              <a:extLst>
                <a:ext uri="{FF2B5EF4-FFF2-40B4-BE49-F238E27FC236}">
                  <a16:creationId xmlns:a16="http://schemas.microsoft.com/office/drawing/2014/main" id="{FAC50D04-69D8-52EB-9681-3EC1D14E2DDE}"/>
                </a:ext>
              </a:extLst>
            </p:cNvPr>
            <p:cNvSpPr/>
            <p:nvPr/>
          </p:nvSpPr>
          <p:spPr>
            <a:xfrm>
              <a:off x="4653002" y="3355566"/>
              <a:ext cx="4114800" cy="43891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FECACA"/>
              </a:solidFill>
              <a:prstDash val="solid"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57" name="Shape 26">
              <a:extLst>
                <a:ext uri="{FF2B5EF4-FFF2-40B4-BE49-F238E27FC236}">
                  <a16:creationId xmlns:a16="http://schemas.microsoft.com/office/drawing/2014/main" id="{F575B7FC-B828-2B08-82F2-6E2801C3ADB9}"/>
                </a:ext>
              </a:extLst>
            </p:cNvPr>
            <p:cNvSpPr/>
            <p:nvPr/>
          </p:nvSpPr>
          <p:spPr>
            <a:xfrm>
              <a:off x="4653002" y="3355566"/>
              <a:ext cx="54864" cy="438912"/>
            </a:xfrm>
            <a:prstGeom prst="rect">
              <a:avLst/>
            </a:prstGeom>
            <a:solidFill>
              <a:srgbClr val="E53E3E"/>
            </a:solidFill>
            <a:ln w="12700">
              <a:solidFill>
                <a:srgbClr val="E53E3E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Text 27">
              <a:extLst>
                <a:ext uri="{FF2B5EF4-FFF2-40B4-BE49-F238E27FC236}">
                  <a16:creationId xmlns:a16="http://schemas.microsoft.com/office/drawing/2014/main" id="{0DDB4D52-06F1-CEA7-04AF-FE863D08DB2F}"/>
                </a:ext>
              </a:extLst>
            </p:cNvPr>
            <p:cNvSpPr/>
            <p:nvPr/>
          </p:nvSpPr>
          <p:spPr>
            <a:xfrm>
              <a:off x="4790162" y="3392142"/>
              <a:ext cx="3886200" cy="36576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1100">
                  <a:solidFill>
                    <a:srgbClr val="334155"/>
                  </a:solidFill>
                  <a:latin typeface="Calibri"/>
                  <a:ea typeface="Calibri"/>
                  <a:cs typeface="Calibri"/>
                </a:rPr>
                <a:t>Not scalable</a:t>
              </a:r>
              <a:endParaRPr lang="en-US"/>
            </a:p>
          </p:txBody>
        </p:sp>
        <p:sp>
          <p:nvSpPr>
            <p:cNvPr id="61" name="Shape 28">
              <a:extLst>
                <a:ext uri="{FF2B5EF4-FFF2-40B4-BE49-F238E27FC236}">
                  <a16:creationId xmlns:a16="http://schemas.microsoft.com/office/drawing/2014/main" id="{8BE5A43A-0B6E-046F-2251-E5EFCDC9D16E}"/>
                </a:ext>
              </a:extLst>
            </p:cNvPr>
            <p:cNvSpPr/>
            <p:nvPr/>
          </p:nvSpPr>
          <p:spPr>
            <a:xfrm>
              <a:off x="4653002" y="3840198"/>
              <a:ext cx="4114800" cy="43891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FECACA"/>
              </a:solidFill>
              <a:prstDash val="solid"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63" name="Shape 29">
              <a:extLst>
                <a:ext uri="{FF2B5EF4-FFF2-40B4-BE49-F238E27FC236}">
                  <a16:creationId xmlns:a16="http://schemas.microsoft.com/office/drawing/2014/main" id="{7215D4ED-8ABB-2C9C-41A5-26DF73623A96}"/>
                </a:ext>
              </a:extLst>
            </p:cNvPr>
            <p:cNvSpPr/>
            <p:nvPr/>
          </p:nvSpPr>
          <p:spPr>
            <a:xfrm>
              <a:off x="4653002" y="3840198"/>
              <a:ext cx="54864" cy="438912"/>
            </a:xfrm>
            <a:prstGeom prst="rect">
              <a:avLst/>
            </a:prstGeom>
            <a:solidFill>
              <a:srgbClr val="E53E3E"/>
            </a:solidFill>
            <a:ln w="12700">
              <a:solidFill>
                <a:srgbClr val="E53E3E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Text 30">
              <a:extLst>
                <a:ext uri="{FF2B5EF4-FFF2-40B4-BE49-F238E27FC236}">
                  <a16:creationId xmlns:a16="http://schemas.microsoft.com/office/drawing/2014/main" id="{DAD2EF5C-1E11-CDC2-4086-796BB82C1DAB}"/>
                </a:ext>
              </a:extLst>
            </p:cNvPr>
            <p:cNvSpPr/>
            <p:nvPr/>
          </p:nvSpPr>
          <p:spPr>
            <a:xfrm>
              <a:off x="4790162" y="3876774"/>
              <a:ext cx="3886200" cy="36576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1100">
                  <a:solidFill>
                    <a:srgbClr val="334155"/>
                  </a:solidFill>
                  <a:latin typeface="Calibri"/>
                  <a:ea typeface="Calibri"/>
                  <a:cs typeface="Calibri"/>
                </a:rPr>
                <a:t>Sensitive to noise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7400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63708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2919" y="381000"/>
            <a:ext cx="7905229" cy="66861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defTabSz="685800">
              <a:lnSpc>
                <a:spcPts val="2633"/>
              </a:lnSpc>
            </a:pPr>
            <a:r>
              <a:rPr lang="en-US" sz="2150" b="1">
                <a:solidFill>
                  <a:srgbClr val="1E2761"/>
                </a:solidFill>
                <a:latin typeface="Montserrat Extra"/>
                <a:ea typeface="Montserrat Extra"/>
                <a:cs typeface="Montserrat Extra" pitchFamily="34" charset="-120"/>
              </a:rPr>
              <a:t>DBSCAN: Density-Based Spatial Clustering of
Applications with Noise</a:t>
            </a:r>
            <a:endParaRPr lang="en-US" sz="2150">
              <a:solidFill>
                <a:srgbClr val="1E2761"/>
              </a:solidFill>
              <a:latin typeface="Montserrat Extra"/>
              <a:ea typeface="Montserrat Extra"/>
              <a:cs typeface="Calibri"/>
            </a:endParaRPr>
          </a:p>
        </p:txBody>
      </p:sp>
      <p:sp>
        <p:nvSpPr>
          <p:cNvPr id="4" name="Text 1"/>
          <p:cNvSpPr/>
          <p:nvPr/>
        </p:nvSpPr>
        <p:spPr>
          <a:xfrm>
            <a:off x="496646" y="1791478"/>
            <a:ext cx="3955154" cy="425912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defTabSz="685800">
              <a:lnSpc>
                <a:spcPts val="1350"/>
              </a:lnSpc>
            </a:pPr>
            <a:r>
              <a:rPr lang="en-US" sz="1125">
                <a:solidFill>
                  <a:srgbClr val="000000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• </a:t>
            </a:r>
            <a:r>
              <a:rPr lang="en-US" sz="1200" b="1">
                <a:solidFill>
                  <a:srgbClr val="000000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Density-Based Clustering Approach</a:t>
            </a:r>
            <a:r>
              <a:rPr lang="en-US" sz="1125">
                <a:solidFill>
                  <a:srgbClr val="000000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: DBSCAN
identifies clusters as dense regions separated by
areas of lower point density.</a:t>
            </a:r>
          </a:p>
          <a:p>
            <a:pPr defTabSz="685800">
              <a:lnSpc>
                <a:spcPts val="1350"/>
              </a:lnSpc>
            </a:pPr>
            <a:r>
              <a:rPr lang="en-US" sz="1125">
                <a:solidFill>
                  <a:srgbClr val="000000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
• </a:t>
            </a:r>
            <a:r>
              <a:rPr lang="en-US" sz="1200" b="1">
                <a:solidFill>
                  <a:srgbClr val="000000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No Pre-defined Cluster Count</a:t>
            </a:r>
            <a:r>
              <a:rPr lang="en-US" sz="1125">
                <a:solidFill>
                  <a:srgbClr val="000000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: Unlike k-means,
DBSCAN automatically determines the number of
clusters from data density patterns</a:t>
            </a:r>
          </a:p>
          <a:p>
            <a:pPr defTabSz="685800">
              <a:lnSpc>
                <a:spcPts val="1350"/>
              </a:lnSpc>
            </a:pPr>
            <a:r>
              <a:rPr lang="en-US" sz="1125">
                <a:solidFill>
                  <a:srgbClr val="000000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
• </a:t>
            </a:r>
            <a:r>
              <a:rPr lang="en-US" sz="1200" b="1">
                <a:solidFill>
                  <a:srgbClr val="000000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Handles Non-Spherical Clusters</a:t>
            </a:r>
            <a:r>
              <a:rPr lang="en-US" sz="1125">
                <a:solidFill>
                  <a:srgbClr val="000000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: Capable of
discovering clusters with arbitrary shapes beyond just
circular or elliptical forms.</a:t>
            </a:r>
          </a:p>
          <a:p>
            <a:pPr defTabSz="685800">
              <a:lnSpc>
                <a:spcPts val="1350"/>
              </a:lnSpc>
            </a:pPr>
            <a:r>
              <a:rPr lang="en-US" sz="1125">
                <a:solidFill>
                  <a:srgbClr val="000000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
• </a:t>
            </a:r>
            <a:r>
              <a:rPr lang="en-US" sz="1200" b="1">
                <a:solidFill>
                  <a:srgbClr val="000000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Noise Point Identification</a:t>
            </a:r>
            <a:r>
              <a:rPr lang="en-US" sz="1125">
                <a:solidFill>
                  <a:srgbClr val="000000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: Effectively identifies and
labels outliers as noise points rather than forcing them
into clusters.</a:t>
            </a:r>
          </a:p>
          <a:p>
            <a:pPr defTabSz="685800">
              <a:lnSpc>
                <a:spcPts val="1350"/>
              </a:lnSpc>
            </a:pPr>
            <a:r>
              <a:rPr lang="en-US" sz="1125">
                <a:solidFill>
                  <a:srgbClr val="000000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
• </a:t>
            </a:r>
            <a:r>
              <a:rPr lang="en-US" sz="1200" b="1">
                <a:solidFill>
                  <a:srgbClr val="000000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Based on Two Key Parameters</a:t>
            </a:r>
            <a:r>
              <a:rPr lang="en-US" sz="1125">
                <a:solidFill>
                  <a:srgbClr val="000000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:</a:t>
            </a:r>
          </a:p>
          <a:p>
            <a:pPr defTabSz="685800">
              <a:lnSpc>
                <a:spcPts val="1350"/>
              </a:lnSpc>
            </a:pPr>
            <a:r>
              <a:rPr lang="en-US" sz="1125">
                <a:solidFill>
                  <a:srgbClr val="000000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
▪ </a:t>
            </a:r>
            <a:r>
              <a:rPr lang="en-US" sz="1200" b="1">
                <a:solidFill>
                  <a:srgbClr val="000000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Epsilon</a:t>
            </a:r>
            <a:r>
              <a:rPr lang="en-US" sz="1125">
                <a:solidFill>
                  <a:srgbClr val="000000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 (ε): Neighborhood radius defining the scope
of influence for each point.
▪ </a:t>
            </a:r>
            <a:r>
              <a:rPr lang="en-US" sz="1200" b="1">
                <a:solidFill>
                  <a:srgbClr val="000000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MinPts</a:t>
            </a:r>
            <a:r>
              <a:rPr lang="en-US" sz="1125">
                <a:solidFill>
                  <a:srgbClr val="000000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: Minimum number of points required within
the epsilon radius to form a dense region.</a:t>
            </a:r>
            <a:endParaRPr lang="en-US" sz="112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 2"/>
          <p:cNvSpPr/>
          <p:nvPr/>
        </p:nvSpPr>
        <p:spPr>
          <a:xfrm>
            <a:off x="492919" y="1162050"/>
            <a:ext cx="6906257" cy="27808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defTabSz="685800">
              <a:lnSpc>
                <a:spcPts val="1609"/>
              </a:lnSpc>
            </a:pPr>
            <a:r>
              <a:rPr lang="en-US" sz="1238">
                <a:solidFill>
                  <a:srgbClr val="000000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A density-based clustering algorithm that finds arbitrarily shaped clusters and handles noise.</a:t>
            </a:r>
            <a:endParaRPr lang="en-US" sz="1238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Text 3"/>
          <p:cNvSpPr/>
          <p:nvPr/>
        </p:nvSpPr>
        <p:spPr>
          <a:xfrm>
            <a:off x="721519" y="6460332"/>
            <a:ext cx="2571750" cy="10715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defTabSz="685800">
              <a:lnSpc>
                <a:spcPts val="844"/>
              </a:lnSpc>
            </a:pPr>
            <a:r>
              <a:rPr lang="en-US" sz="844">
                <a:solidFill>
                  <a:srgbClr val="000000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King Saud University</a:t>
            </a:r>
            <a:endParaRPr lang="en-US" sz="844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Text 4"/>
          <p:cNvSpPr/>
          <p:nvPr/>
        </p:nvSpPr>
        <p:spPr>
          <a:xfrm>
            <a:off x="2915699" y="6460331"/>
            <a:ext cx="3520440" cy="114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algn="ctr" defTabSz="685800">
              <a:lnSpc>
                <a:spcPts val="900"/>
              </a:lnSpc>
            </a:pPr>
            <a:r>
              <a:rPr lang="en-US" sz="900">
                <a:solidFill>
                  <a:srgbClr val="000000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CSC 564 - Spring 2026</a:t>
            </a:r>
            <a:endParaRPr lang="en-US" sz="90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DF7DF18-B1BF-D6D1-E0FC-D1BD4850EED7}"/>
              </a:ext>
            </a:extLst>
          </p:cNvPr>
          <p:cNvGrpSpPr/>
          <p:nvPr/>
        </p:nvGrpSpPr>
        <p:grpSpPr>
          <a:xfrm>
            <a:off x="0" y="6226775"/>
            <a:ext cx="9144000" cy="630860"/>
            <a:chOff x="0" y="6226775"/>
            <a:chExt cx="9144000" cy="630860"/>
          </a:xfrm>
        </p:grpSpPr>
        <p:sp>
          <p:nvSpPr>
            <p:cNvPr id="10" name="Shape 2">
              <a:extLst>
                <a:ext uri="{FF2B5EF4-FFF2-40B4-BE49-F238E27FC236}">
                  <a16:creationId xmlns:a16="http://schemas.microsoft.com/office/drawing/2014/main" id="{D12FB24F-E7F2-BBC2-1652-EA0B7EC0FEB5}"/>
                </a:ext>
              </a:extLst>
            </p:cNvPr>
            <p:cNvSpPr/>
            <p:nvPr/>
          </p:nvSpPr>
          <p:spPr>
            <a:xfrm>
              <a:off x="0" y="6226775"/>
              <a:ext cx="9144000" cy="630860"/>
            </a:xfrm>
            <a:prstGeom prst="rect">
              <a:avLst/>
            </a:prstGeom>
            <a:solidFill>
              <a:srgbClr val="1E2761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 0">
              <a:extLst>
                <a:ext uri="{FF2B5EF4-FFF2-40B4-BE49-F238E27FC236}">
                  <a16:creationId xmlns:a16="http://schemas.microsoft.com/office/drawing/2014/main" id="{55424DED-92F8-E152-6549-13D69F86612E}"/>
                </a:ext>
              </a:extLst>
            </p:cNvPr>
            <p:cNvSpPr/>
            <p:nvPr/>
          </p:nvSpPr>
          <p:spPr>
            <a:xfrm>
              <a:off x="486015" y="6389705"/>
              <a:ext cx="4572000" cy="32004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defTabSz="914400"/>
              <a:r>
                <a:rPr lang="en-US" sz="900">
                  <a:solidFill>
                    <a:schemeClr val="bg1"/>
                  </a:solidFill>
                  <a:latin typeface="Calibri"/>
                  <a:ea typeface="Calibri"/>
                  <a:cs typeface="Calibri"/>
                </a:rPr>
                <a:t>CSC564— King Saud University</a:t>
              </a:r>
              <a:endParaRPr lang="en-US"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" name="Text 1">
              <a:extLst>
                <a:ext uri="{FF2B5EF4-FFF2-40B4-BE49-F238E27FC236}">
                  <a16:creationId xmlns:a16="http://schemas.microsoft.com/office/drawing/2014/main" id="{3831DBAC-C716-B6B5-A067-DCACD0198487}"/>
                </a:ext>
              </a:extLst>
            </p:cNvPr>
            <p:cNvSpPr/>
            <p:nvPr/>
          </p:nvSpPr>
          <p:spPr>
            <a:xfrm>
              <a:off x="6886815" y="6389705"/>
              <a:ext cx="1828800" cy="32004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algn="r" defTabSz="914400"/>
              <a:r>
                <a:rPr lang="en-US" sz="900" b="1">
                  <a:solidFill>
                    <a:schemeClr val="bg1"/>
                  </a:solidFill>
                  <a:latin typeface="Calibri"/>
                  <a:ea typeface="Calibri"/>
                  <a:cs typeface="Calibri"/>
                </a:rPr>
                <a:t>19</a:t>
              </a:r>
              <a:endParaRPr 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23309D-A340-3569-DE5D-6155AD242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>
            <a:extLst>
              <a:ext uri="{FF2B5EF4-FFF2-40B4-BE49-F238E27FC236}">
                <a16:creationId xmlns:a16="http://schemas.microsoft.com/office/drawing/2014/main" id="{D48F0F22-010F-DB06-4489-2CA36FEE13AF}"/>
              </a:ext>
            </a:extLst>
          </p:cNvPr>
          <p:cNvSpPr/>
          <p:nvPr/>
        </p:nvSpPr>
        <p:spPr>
          <a:xfrm>
            <a:off x="0" y="6226775"/>
            <a:ext cx="9144000" cy="630860"/>
          </a:xfrm>
          <a:prstGeom prst="rect">
            <a:avLst/>
          </a:prstGeom>
          <a:solidFill>
            <a:srgbClr val="1E276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D92001FD-49F2-8F71-B0E2-1B8936881B85}"/>
              </a:ext>
            </a:extLst>
          </p:cNvPr>
          <p:cNvSpPr/>
          <p:nvPr/>
        </p:nvSpPr>
        <p:spPr>
          <a:xfrm>
            <a:off x="486015" y="6389705"/>
            <a:ext cx="4572000" cy="3200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defTabSz="914400"/>
            <a:r>
              <a:rPr lang="en-US" sz="9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CSC564— King Saud University</a:t>
            </a:r>
            <a:endParaRPr lang="en-US" sz="9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604E5F6D-43E7-BF4A-24F0-0CAE90883401}"/>
              </a:ext>
            </a:extLst>
          </p:cNvPr>
          <p:cNvSpPr/>
          <p:nvPr/>
        </p:nvSpPr>
        <p:spPr>
          <a:xfrm>
            <a:off x="6886815" y="6389705"/>
            <a:ext cx="1828800" cy="3200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r" defTabSz="914400"/>
            <a:r>
              <a:rPr lang="en-US" sz="9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2</a:t>
            </a:r>
          </a:p>
        </p:txBody>
      </p:sp>
      <p:pic>
        <p:nvPicPr>
          <p:cNvPr id="7" name="Picture 6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147A52F7-1A49-1EDC-85A5-3579EFEF6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" y="-1827"/>
            <a:ext cx="1648065" cy="733505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FDCF98-86F1-5D77-E752-1E9FD2B483F4}"/>
              </a:ext>
            </a:extLst>
          </p:cNvPr>
          <p:cNvSpPr txBox="1"/>
          <p:nvPr/>
        </p:nvSpPr>
        <p:spPr>
          <a:xfrm>
            <a:off x="304800" y="888274"/>
            <a:ext cx="3872470" cy="646331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>
              <a:defRPr sz="3600" b="1">
                <a:solidFill>
                  <a:srgbClr val="003366"/>
                </a:solidFill>
              </a:defRPr>
            </a:pPr>
            <a:r>
              <a:rPr lang="en-US" sz="3600" b="1">
                <a:solidFill>
                  <a:srgbClr val="1E2761"/>
                </a:solidFill>
              </a:rPr>
              <a:t>What is Clustering?</a:t>
            </a:r>
            <a:endParaRPr lang="en-US">
              <a:solidFill>
                <a:srgbClr val="1E2761"/>
              </a:solidFill>
              <a:ea typeface="Calibri"/>
              <a:cs typeface="Calibri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F043AB7-3176-7F2A-C771-C90548B8386D}"/>
              </a:ext>
            </a:extLst>
          </p:cNvPr>
          <p:cNvGrpSpPr/>
          <p:nvPr/>
        </p:nvGrpSpPr>
        <p:grpSpPr>
          <a:xfrm>
            <a:off x="309394" y="1836076"/>
            <a:ext cx="8406216" cy="1596943"/>
            <a:chOff x="361585" y="2086597"/>
            <a:chExt cx="8416655" cy="3434093"/>
          </a:xfrm>
        </p:grpSpPr>
        <p:sp>
          <p:nvSpPr>
            <p:cNvPr id="51" name="Shape 3">
              <a:extLst>
                <a:ext uri="{FF2B5EF4-FFF2-40B4-BE49-F238E27FC236}">
                  <a16:creationId xmlns:a16="http://schemas.microsoft.com/office/drawing/2014/main" id="{0A07AB34-E62E-A29C-65C6-666292022136}"/>
                </a:ext>
              </a:extLst>
            </p:cNvPr>
            <p:cNvSpPr/>
            <p:nvPr/>
          </p:nvSpPr>
          <p:spPr>
            <a:xfrm>
              <a:off x="365760" y="2091690"/>
              <a:ext cx="4114800" cy="160020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E2E8F0"/>
              </a:solidFill>
              <a:prstDash val="solid"/>
            </a:ln>
            <a:effectLst>
              <a:outerShdw blurRad="101600" dist="38100" dir="8100000" algn="bl" rotWithShape="0">
                <a:srgbClr val="000000">
                  <a:alpha val="12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Shape 4">
              <a:extLst>
                <a:ext uri="{FF2B5EF4-FFF2-40B4-BE49-F238E27FC236}">
                  <a16:creationId xmlns:a16="http://schemas.microsoft.com/office/drawing/2014/main" id="{BB9DB880-BD5F-8F03-8692-7764BE29CEA8}"/>
                </a:ext>
              </a:extLst>
            </p:cNvPr>
            <p:cNvSpPr/>
            <p:nvPr/>
          </p:nvSpPr>
          <p:spPr>
            <a:xfrm>
              <a:off x="365760" y="2091690"/>
              <a:ext cx="502920" cy="1600200"/>
            </a:xfrm>
            <a:prstGeom prst="rect">
              <a:avLst/>
            </a:prstGeom>
            <a:solidFill>
              <a:srgbClr val="1A2B5F"/>
            </a:solidFill>
            <a:ln w="12700">
              <a:solidFill>
                <a:srgbClr val="1A2B5F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Text 5">
              <a:extLst>
                <a:ext uri="{FF2B5EF4-FFF2-40B4-BE49-F238E27FC236}">
                  <a16:creationId xmlns:a16="http://schemas.microsoft.com/office/drawing/2014/main" id="{978B836B-C38E-99F7-468E-2A12118883DA}"/>
                </a:ext>
              </a:extLst>
            </p:cNvPr>
            <p:cNvSpPr/>
            <p:nvPr/>
          </p:nvSpPr>
          <p:spPr>
            <a:xfrm>
              <a:off x="361585" y="2097953"/>
              <a:ext cx="502920" cy="1600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sz="2200" b="1">
                  <a:solidFill>
                    <a:srgbClr val="FFFFFF"/>
                  </a:solidFill>
                </a:rPr>
                <a:t>1</a:t>
              </a:r>
              <a:endParaRPr lang="en-US" sz="2200"/>
            </a:p>
          </p:txBody>
        </p:sp>
        <p:sp>
          <p:nvSpPr>
            <p:cNvPr id="57" name="Text 6">
              <a:extLst>
                <a:ext uri="{FF2B5EF4-FFF2-40B4-BE49-F238E27FC236}">
                  <a16:creationId xmlns:a16="http://schemas.microsoft.com/office/drawing/2014/main" id="{A9A7067C-8743-9D84-0079-EC4C07A610B8}"/>
                </a:ext>
              </a:extLst>
            </p:cNvPr>
            <p:cNvSpPr/>
            <p:nvPr/>
          </p:nvSpPr>
          <p:spPr>
            <a:xfrm>
              <a:off x="960120" y="2086597"/>
              <a:ext cx="3518978" cy="160395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b"/>
            <a:lstStyle/>
            <a:p>
              <a:pPr algn="ctr"/>
              <a:r>
                <a:rPr lang="en-US" b="1">
                  <a:solidFill>
                    <a:srgbClr val="1A2B5F"/>
                  </a:solidFill>
                  <a:latin typeface="Calibri"/>
                  <a:ea typeface="Calibri"/>
                  <a:cs typeface="Calibri"/>
                </a:rPr>
                <a:t>Unsupervised learning technique</a:t>
              </a:r>
            </a:p>
            <a:p>
              <a:pPr algn="ctr"/>
              <a:endParaRPr lang="en-US" b="1">
                <a:solidFill>
                  <a:srgbClr val="1A2B5F"/>
                </a:solidFill>
                <a:ea typeface="Calibri"/>
                <a:cs typeface="Calibri"/>
              </a:endParaRPr>
            </a:p>
          </p:txBody>
        </p:sp>
        <p:sp>
          <p:nvSpPr>
            <p:cNvPr id="61" name="Shape 8">
              <a:extLst>
                <a:ext uri="{FF2B5EF4-FFF2-40B4-BE49-F238E27FC236}">
                  <a16:creationId xmlns:a16="http://schemas.microsoft.com/office/drawing/2014/main" id="{C63A1269-D858-3B1C-511D-092E0B5D3E80}"/>
                </a:ext>
              </a:extLst>
            </p:cNvPr>
            <p:cNvSpPr/>
            <p:nvPr/>
          </p:nvSpPr>
          <p:spPr>
            <a:xfrm>
              <a:off x="4663440" y="2091690"/>
              <a:ext cx="4114800" cy="160020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E2E8F0"/>
              </a:solidFill>
              <a:prstDash val="solid"/>
            </a:ln>
            <a:effectLst>
              <a:outerShdw blurRad="101600" dist="38100" dir="8100000" algn="bl" rotWithShape="0">
                <a:srgbClr val="000000">
                  <a:alpha val="12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Shape 9">
              <a:extLst>
                <a:ext uri="{FF2B5EF4-FFF2-40B4-BE49-F238E27FC236}">
                  <a16:creationId xmlns:a16="http://schemas.microsoft.com/office/drawing/2014/main" id="{FF47332A-4572-D416-886B-5E97DB17F1EB}"/>
                </a:ext>
              </a:extLst>
            </p:cNvPr>
            <p:cNvSpPr/>
            <p:nvPr/>
          </p:nvSpPr>
          <p:spPr>
            <a:xfrm>
              <a:off x="4663440" y="2091690"/>
              <a:ext cx="502920" cy="1600200"/>
            </a:xfrm>
            <a:prstGeom prst="rect">
              <a:avLst/>
            </a:prstGeom>
            <a:solidFill>
              <a:srgbClr val="2E5EAA"/>
            </a:solidFill>
            <a:ln w="12700">
              <a:solidFill>
                <a:srgbClr val="2E5EAA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Text 10">
              <a:extLst>
                <a:ext uri="{FF2B5EF4-FFF2-40B4-BE49-F238E27FC236}">
                  <a16:creationId xmlns:a16="http://schemas.microsoft.com/office/drawing/2014/main" id="{865B325A-41C1-A7D4-17D6-B71D54F9331C}"/>
                </a:ext>
              </a:extLst>
            </p:cNvPr>
            <p:cNvSpPr/>
            <p:nvPr/>
          </p:nvSpPr>
          <p:spPr>
            <a:xfrm>
              <a:off x="4659265" y="2097953"/>
              <a:ext cx="502920" cy="1600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sz="2200" b="1">
                  <a:solidFill>
                    <a:srgbClr val="FFFFFF"/>
                  </a:solidFill>
                </a:rPr>
                <a:t>2</a:t>
              </a:r>
              <a:endParaRPr lang="en-US" sz="2200"/>
            </a:p>
          </p:txBody>
        </p:sp>
        <p:sp>
          <p:nvSpPr>
            <p:cNvPr id="67" name="Text 11">
              <a:extLst>
                <a:ext uri="{FF2B5EF4-FFF2-40B4-BE49-F238E27FC236}">
                  <a16:creationId xmlns:a16="http://schemas.microsoft.com/office/drawing/2014/main" id="{6BC6D470-163F-17D0-1B3B-E9B7E5227B79}"/>
                </a:ext>
              </a:extLst>
            </p:cNvPr>
            <p:cNvSpPr/>
            <p:nvPr/>
          </p:nvSpPr>
          <p:spPr>
            <a:xfrm>
              <a:off x="5174293" y="2086597"/>
              <a:ext cx="3518978" cy="160395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b"/>
            <a:lstStyle/>
            <a:p>
              <a:pPr algn="ctr"/>
              <a:r>
                <a:rPr lang="en-US" b="1">
                  <a:solidFill>
                    <a:srgbClr val="1A2B5F"/>
                  </a:solidFill>
                  <a:latin typeface="Calibri"/>
                  <a:ea typeface="Calibri"/>
                  <a:cs typeface="Calibri"/>
                </a:rPr>
                <a:t>Groups similar data points</a:t>
              </a:r>
            </a:p>
            <a:p>
              <a:pPr algn="ctr"/>
              <a:endParaRPr lang="en-US" b="1">
                <a:solidFill>
                  <a:srgbClr val="1A2B5F"/>
                </a:solidFill>
                <a:ea typeface="Calibri"/>
                <a:cs typeface="Calibri"/>
              </a:endParaRPr>
            </a:p>
          </p:txBody>
        </p:sp>
        <p:sp>
          <p:nvSpPr>
            <p:cNvPr id="71" name="Shape 13">
              <a:extLst>
                <a:ext uri="{FF2B5EF4-FFF2-40B4-BE49-F238E27FC236}">
                  <a16:creationId xmlns:a16="http://schemas.microsoft.com/office/drawing/2014/main" id="{81A26034-5E59-8CF4-3343-AD74DFF1B198}"/>
                </a:ext>
              </a:extLst>
            </p:cNvPr>
            <p:cNvSpPr/>
            <p:nvPr/>
          </p:nvSpPr>
          <p:spPr>
            <a:xfrm>
              <a:off x="365760" y="3920490"/>
              <a:ext cx="4114800" cy="160020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E2E8F0"/>
              </a:solidFill>
              <a:prstDash val="solid"/>
            </a:ln>
            <a:effectLst>
              <a:outerShdw blurRad="101600" dist="38100" dir="8100000" algn="bl" rotWithShape="0">
                <a:srgbClr val="000000">
                  <a:alpha val="12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Shape 14">
              <a:extLst>
                <a:ext uri="{FF2B5EF4-FFF2-40B4-BE49-F238E27FC236}">
                  <a16:creationId xmlns:a16="http://schemas.microsoft.com/office/drawing/2014/main" id="{0FF1E26F-8A25-4C10-6600-43DD2865498A}"/>
                </a:ext>
              </a:extLst>
            </p:cNvPr>
            <p:cNvSpPr/>
            <p:nvPr/>
          </p:nvSpPr>
          <p:spPr>
            <a:xfrm>
              <a:off x="365760" y="3920490"/>
              <a:ext cx="502920" cy="1600200"/>
            </a:xfrm>
            <a:prstGeom prst="rect">
              <a:avLst/>
            </a:prstGeom>
            <a:solidFill>
              <a:srgbClr val="0D9488"/>
            </a:solidFill>
            <a:ln w="12700">
              <a:solidFill>
                <a:srgbClr val="0D9488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Text 15">
              <a:extLst>
                <a:ext uri="{FF2B5EF4-FFF2-40B4-BE49-F238E27FC236}">
                  <a16:creationId xmlns:a16="http://schemas.microsoft.com/office/drawing/2014/main" id="{C40C6E06-DAFC-397D-B9B3-6991BEBEF66D}"/>
                </a:ext>
              </a:extLst>
            </p:cNvPr>
            <p:cNvSpPr/>
            <p:nvPr/>
          </p:nvSpPr>
          <p:spPr>
            <a:xfrm>
              <a:off x="361585" y="3916315"/>
              <a:ext cx="502920" cy="1600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sz="2200" b="1">
                  <a:solidFill>
                    <a:srgbClr val="FFFFFF"/>
                  </a:solidFill>
                </a:rPr>
                <a:t>3</a:t>
              </a:r>
              <a:endParaRPr lang="en-US" sz="2200"/>
            </a:p>
          </p:txBody>
        </p:sp>
        <p:sp>
          <p:nvSpPr>
            <p:cNvPr id="77" name="Text 16">
              <a:extLst>
                <a:ext uri="{FF2B5EF4-FFF2-40B4-BE49-F238E27FC236}">
                  <a16:creationId xmlns:a16="http://schemas.microsoft.com/office/drawing/2014/main" id="{D4A1A1C6-ECFB-5F7D-22EE-5099E6B63715}"/>
                </a:ext>
              </a:extLst>
            </p:cNvPr>
            <p:cNvSpPr/>
            <p:nvPr/>
          </p:nvSpPr>
          <p:spPr>
            <a:xfrm>
              <a:off x="866175" y="3915397"/>
              <a:ext cx="3612923" cy="160395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b"/>
            <a:lstStyle/>
            <a:p>
              <a:pPr algn="ctr"/>
              <a:r>
                <a:rPr lang="en-US" b="1">
                  <a:solidFill>
                    <a:srgbClr val="1A2B5F"/>
                  </a:solidFill>
                  <a:latin typeface="Calibri"/>
                  <a:ea typeface="Calibri"/>
                  <a:cs typeface="Calibri"/>
                </a:rPr>
                <a:t>No labeled data</a:t>
              </a:r>
            </a:p>
            <a:p>
              <a:pPr algn="ctr"/>
              <a:endParaRPr lang="en-US" b="1">
                <a:solidFill>
                  <a:srgbClr val="1A2B5F"/>
                </a:solidFill>
                <a:ea typeface="Calibri"/>
                <a:cs typeface="Calibri"/>
              </a:endParaRPr>
            </a:p>
          </p:txBody>
        </p:sp>
        <p:sp>
          <p:nvSpPr>
            <p:cNvPr id="81" name="Shape 18">
              <a:extLst>
                <a:ext uri="{FF2B5EF4-FFF2-40B4-BE49-F238E27FC236}">
                  <a16:creationId xmlns:a16="http://schemas.microsoft.com/office/drawing/2014/main" id="{0DFA1DE4-7A78-B556-BF55-DF9F94D13D44}"/>
                </a:ext>
              </a:extLst>
            </p:cNvPr>
            <p:cNvSpPr/>
            <p:nvPr/>
          </p:nvSpPr>
          <p:spPr>
            <a:xfrm>
              <a:off x="4663440" y="3920490"/>
              <a:ext cx="4114800" cy="160020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E2E8F0"/>
              </a:solidFill>
              <a:prstDash val="solid"/>
            </a:ln>
            <a:effectLst>
              <a:outerShdw blurRad="101600" dist="38100" dir="8100000" algn="bl" rotWithShape="0">
                <a:srgbClr val="000000">
                  <a:alpha val="12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Shape 19">
              <a:extLst>
                <a:ext uri="{FF2B5EF4-FFF2-40B4-BE49-F238E27FC236}">
                  <a16:creationId xmlns:a16="http://schemas.microsoft.com/office/drawing/2014/main" id="{9E55723C-BFA7-1B09-86B8-B30743C281F1}"/>
                </a:ext>
              </a:extLst>
            </p:cNvPr>
            <p:cNvSpPr/>
            <p:nvPr/>
          </p:nvSpPr>
          <p:spPr>
            <a:xfrm>
              <a:off x="4663440" y="3920490"/>
              <a:ext cx="502920" cy="1600200"/>
            </a:xfrm>
            <a:prstGeom prst="rect">
              <a:avLst/>
            </a:prstGeom>
            <a:solidFill>
              <a:srgbClr val="16A34A"/>
            </a:solidFill>
            <a:ln w="12700">
              <a:solidFill>
                <a:srgbClr val="16A34A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Text 20">
              <a:extLst>
                <a:ext uri="{FF2B5EF4-FFF2-40B4-BE49-F238E27FC236}">
                  <a16:creationId xmlns:a16="http://schemas.microsoft.com/office/drawing/2014/main" id="{AE64D74E-3124-5DC8-93BF-4490226CDB85}"/>
                </a:ext>
              </a:extLst>
            </p:cNvPr>
            <p:cNvSpPr/>
            <p:nvPr/>
          </p:nvSpPr>
          <p:spPr>
            <a:xfrm>
              <a:off x="4659265" y="3916315"/>
              <a:ext cx="502920" cy="1600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sz="2200" b="1">
                  <a:solidFill>
                    <a:srgbClr val="FFFFFF"/>
                  </a:solidFill>
                </a:rPr>
                <a:t>4</a:t>
              </a:r>
              <a:endParaRPr lang="en-US" sz="2200"/>
            </a:p>
          </p:txBody>
        </p:sp>
        <p:sp>
          <p:nvSpPr>
            <p:cNvPr id="87" name="Text 21">
              <a:extLst>
                <a:ext uri="{FF2B5EF4-FFF2-40B4-BE49-F238E27FC236}">
                  <a16:creationId xmlns:a16="http://schemas.microsoft.com/office/drawing/2014/main" id="{E658251D-4856-CC17-E958-BC638E601039}"/>
                </a:ext>
              </a:extLst>
            </p:cNvPr>
            <p:cNvSpPr/>
            <p:nvPr/>
          </p:nvSpPr>
          <p:spPr>
            <a:xfrm>
              <a:off x="5174293" y="3915397"/>
              <a:ext cx="3539854" cy="160395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b"/>
            <a:lstStyle/>
            <a:p>
              <a:pPr algn="ctr"/>
              <a:r>
                <a:rPr lang="en-US" b="1">
                  <a:solidFill>
                    <a:srgbClr val="1A2B5F"/>
                  </a:solidFill>
                  <a:latin typeface="Calibri"/>
                  <a:ea typeface="Calibri"/>
                  <a:cs typeface="Calibri"/>
                </a:rPr>
                <a:t>Reveals hidden structure</a:t>
              </a:r>
            </a:p>
            <a:p>
              <a:pPr algn="ctr"/>
              <a:endParaRPr lang="en-US" b="1">
                <a:solidFill>
                  <a:srgbClr val="1A2B5F"/>
                </a:solidFill>
                <a:ea typeface="Calibri"/>
                <a:cs typeface="Calibri"/>
              </a:endParaRPr>
            </a:p>
          </p:txBody>
        </p:sp>
      </p:grpSp>
      <p:pic>
        <p:nvPicPr>
          <p:cNvPr id="92" name="Picture 91" descr="A graph showing the number of symptoms&#10;&#10;AI-generated content may be incorrect.">
            <a:extLst>
              <a:ext uri="{FF2B5EF4-FFF2-40B4-BE49-F238E27FC236}">
                <a16:creationId xmlns:a16="http://schemas.microsoft.com/office/drawing/2014/main" id="{7D587E5B-6FD2-7027-48CF-D952321F66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814" y="3679523"/>
            <a:ext cx="5015422" cy="245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0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566410"/>
            <a:ext cx="45720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defTabSz="914400"/>
            <a:r>
              <a:rPr lang="en-US" sz="900">
                <a:solidFill>
                  <a:srgbClr val="8899B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CSC582 — King Saud University</a:t>
            </a:r>
            <a:endParaRPr lang="en-US" sz="9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 1"/>
          <p:cNvSpPr/>
          <p:nvPr/>
        </p:nvSpPr>
        <p:spPr>
          <a:xfrm>
            <a:off x="6858000" y="5566410"/>
            <a:ext cx="1828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defTabSz="914400"/>
            <a:r>
              <a:rPr lang="en-US" sz="900">
                <a:solidFill>
                  <a:srgbClr val="8899B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4 / 14</a:t>
            </a:r>
            <a:endParaRPr lang="en-US" sz="9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Shape 2"/>
          <p:cNvSpPr/>
          <p:nvPr/>
        </p:nvSpPr>
        <p:spPr>
          <a:xfrm>
            <a:off x="0" y="857250"/>
            <a:ext cx="9144000" cy="822960"/>
          </a:xfrm>
          <a:prstGeom prst="rect">
            <a:avLst/>
          </a:prstGeom>
          <a:solidFill>
            <a:srgbClr val="1E276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457200" y="948690"/>
            <a:ext cx="822960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914400"/>
            <a:r>
              <a:rPr lang="en-US" sz="3000" b="1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DBSCAN — Core Concept</a:t>
            </a:r>
            <a:endParaRPr lang="en-US" sz="30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Text 4"/>
          <p:cNvSpPr/>
          <p:nvPr/>
        </p:nvSpPr>
        <p:spPr>
          <a:xfrm>
            <a:off x="457200" y="1863090"/>
            <a:ext cx="82296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914400"/>
            <a:r>
              <a:rPr lang="en-US" sz="1600" i="1">
                <a:solidFill>
                  <a:srgbClr val="1E276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Find dense regions separated by sparse areas</a:t>
            </a:r>
            <a:endParaRPr lang="en-US" sz="16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57200" y="2411730"/>
            <a:ext cx="3931920" cy="1097280"/>
          </a:xfrm>
          <a:prstGeom prst="rect">
            <a:avLst/>
          </a:prstGeom>
          <a:solidFill>
            <a:srgbClr val="F0F4FF"/>
          </a:solidFill>
          <a:ln/>
          <a:effectLst>
            <a:outerShdw blurRad="76200" dist="254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457200" y="2411730"/>
            <a:ext cx="54864" cy="1097280"/>
          </a:xfrm>
          <a:prstGeom prst="rect">
            <a:avLst/>
          </a:prstGeom>
          <a:solidFill>
            <a:srgbClr val="00D4A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640080" y="2457450"/>
            <a:ext cx="356616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defTabSz="914400"/>
            <a:r>
              <a:rPr lang="en-US" b="1">
                <a:solidFill>
                  <a:srgbClr val="1E276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eps (ε)</a:t>
            </a:r>
            <a:endParaRPr lang="en-US">
              <a:solidFill>
                <a:prstClr val="black"/>
              </a:solidFill>
              <a:latin typeface="Calibri" panose="020F0502020204030204"/>
            </a:endParaRPr>
          </a:p>
          <a:p>
            <a:pPr defTabSz="914400"/>
            <a:r>
              <a:rPr lang="en-US" sz="1200">
                <a:solidFill>
                  <a:srgbClr val="555555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Neighborhood radius — how far to look for neighbors</a:t>
            </a: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4754880" y="2411730"/>
            <a:ext cx="3931920" cy="1097280"/>
          </a:xfrm>
          <a:prstGeom prst="rect">
            <a:avLst/>
          </a:prstGeom>
          <a:solidFill>
            <a:srgbClr val="F0F4FF"/>
          </a:solidFill>
          <a:ln/>
          <a:effectLst>
            <a:outerShdw blurRad="76200" dist="254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4754880" y="2411730"/>
            <a:ext cx="54864" cy="1097280"/>
          </a:xfrm>
          <a:prstGeom prst="rect">
            <a:avLst/>
          </a:prstGeom>
          <a:solidFill>
            <a:srgbClr val="D4A0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4937760" y="2457450"/>
            <a:ext cx="356616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defTabSz="914400"/>
            <a:r>
              <a:rPr lang="en-US" b="1">
                <a:solidFill>
                  <a:srgbClr val="1E276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min_samples</a:t>
            </a:r>
            <a:endParaRPr lang="en-US">
              <a:solidFill>
                <a:prstClr val="black"/>
              </a:solidFill>
              <a:latin typeface="Calibri" panose="020F0502020204030204"/>
            </a:endParaRPr>
          </a:p>
          <a:p>
            <a:pPr defTabSz="914400"/>
            <a:r>
              <a:rPr lang="en-US" sz="1200">
                <a:solidFill>
                  <a:srgbClr val="555555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Minimum neighbors needed to be a dense region</a:t>
            </a: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457200" y="3691890"/>
            <a:ext cx="36576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914400"/>
            <a:r>
              <a:rPr lang="en-US" sz="1600" b="1">
                <a:solidFill>
                  <a:srgbClr val="1E2761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Three Point Types</a:t>
            </a:r>
            <a:endParaRPr lang="en-US" sz="16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457200" y="4149090"/>
            <a:ext cx="320040" cy="320040"/>
          </a:xfrm>
          <a:prstGeom prst="ellipse">
            <a:avLst/>
          </a:prstGeom>
          <a:solidFill>
            <a:srgbClr val="00D4A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914400" y="4103370"/>
            <a:ext cx="347472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914400"/>
            <a:r>
              <a:rPr lang="en-US" sz="1300" b="1">
                <a:solidFill>
                  <a:srgbClr val="1E276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Core  </a:t>
            </a:r>
            <a:r>
              <a:rPr lang="en-US" sz="1100">
                <a:solidFill>
                  <a:srgbClr val="555555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≥ min_samples neighbors</a:t>
            </a:r>
            <a:endParaRPr lang="en-US" sz="13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457200" y="4743450"/>
            <a:ext cx="320040" cy="320040"/>
          </a:xfrm>
          <a:prstGeom prst="ellipse">
            <a:avLst/>
          </a:prstGeom>
          <a:solidFill>
            <a:srgbClr val="D4A0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914400" y="4697730"/>
            <a:ext cx="347472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914400"/>
            <a:r>
              <a:rPr lang="en-US" sz="1300" b="1">
                <a:solidFill>
                  <a:srgbClr val="1E276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Border  </a:t>
            </a:r>
            <a:r>
              <a:rPr lang="en-US" sz="1100">
                <a:solidFill>
                  <a:srgbClr val="555555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&lt; min_samples neighbors</a:t>
            </a:r>
            <a:endParaRPr lang="en-US" sz="13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457200" y="5337810"/>
            <a:ext cx="320040" cy="320040"/>
          </a:xfrm>
          <a:prstGeom prst="ellipse">
            <a:avLst/>
          </a:prstGeom>
          <a:solidFill>
            <a:srgbClr val="F9616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914400" y="5292090"/>
            <a:ext cx="347472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914400"/>
            <a:r>
              <a:rPr lang="en-US" sz="1300" b="1">
                <a:solidFill>
                  <a:srgbClr val="1E276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Noise  </a:t>
            </a:r>
            <a:r>
              <a:rPr lang="en-US" sz="1100">
                <a:solidFill>
                  <a:srgbClr val="555555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Not near any core point</a:t>
            </a:r>
            <a:endParaRPr lang="en-US" sz="130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0" name="Image 0" descr="/home/claude/slide_point_typ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120" y="3600450"/>
            <a:ext cx="4389120" cy="219456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310DC83E-7689-5397-B28C-E13192ADB04C}"/>
              </a:ext>
            </a:extLst>
          </p:cNvPr>
          <p:cNvGrpSpPr/>
          <p:nvPr/>
        </p:nvGrpSpPr>
        <p:grpSpPr>
          <a:xfrm>
            <a:off x="0" y="6226775"/>
            <a:ext cx="9144000" cy="630860"/>
            <a:chOff x="0" y="6226775"/>
            <a:chExt cx="9144000" cy="630860"/>
          </a:xfrm>
        </p:grpSpPr>
        <p:sp>
          <p:nvSpPr>
            <p:cNvPr id="22" name="Shape 2">
              <a:extLst>
                <a:ext uri="{FF2B5EF4-FFF2-40B4-BE49-F238E27FC236}">
                  <a16:creationId xmlns:a16="http://schemas.microsoft.com/office/drawing/2014/main" id="{E45735AF-45F4-89E1-076D-786ED464DDFE}"/>
                </a:ext>
              </a:extLst>
            </p:cNvPr>
            <p:cNvSpPr/>
            <p:nvPr/>
          </p:nvSpPr>
          <p:spPr>
            <a:xfrm>
              <a:off x="0" y="6226775"/>
              <a:ext cx="9144000" cy="630860"/>
            </a:xfrm>
            <a:prstGeom prst="rect">
              <a:avLst/>
            </a:prstGeom>
            <a:solidFill>
              <a:srgbClr val="1E2761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 0">
              <a:extLst>
                <a:ext uri="{FF2B5EF4-FFF2-40B4-BE49-F238E27FC236}">
                  <a16:creationId xmlns:a16="http://schemas.microsoft.com/office/drawing/2014/main" id="{2A775EF7-4574-DF32-7DE2-E33C6167D8B0}"/>
                </a:ext>
              </a:extLst>
            </p:cNvPr>
            <p:cNvSpPr/>
            <p:nvPr/>
          </p:nvSpPr>
          <p:spPr>
            <a:xfrm>
              <a:off x="486015" y="6389705"/>
              <a:ext cx="4572000" cy="32004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defTabSz="914400"/>
              <a:r>
                <a:rPr lang="en-US" sz="900">
                  <a:solidFill>
                    <a:schemeClr val="bg1"/>
                  </a:solidFill>
                  <a:latin typeface="Calibri"/>
                  <a:ea typeface="Calibri"/>
                  <a:cs typeface="Calibri"/>
                </a:rPr>
                <a:t>CSC564— King Saud University</a:t>
              </a:r>
              <a:endParaRPr lang="en-US"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4" name="Text 1">
              <a:extLst>
                <a:ext uri="{FF2B5EF4-FFF2-40B4-BE49-F238E27FC236}">
                  <a16:creationId xmlns:a16="http://schemas.microsoft.com/office/drawing/2014/main" id="{1619DC47-9F5F-4C5E-8CC5-8414E83FBFE7}"/>
                </a:ext>
              </a:extLst>
            </p:cNvPr>
            <p:cNvSpPr/>
            <p:nvPr/>
          </p:nvSpPr>
          <p:spPr>
            <a:xfrm>
              <a:off x="6886815" y="6389705"/>
              <a:ext cx="1828800" cy="32004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algn="r" defTabSz="914400"/>
              <a:r>
                <a:rPr lang="en-US" sz="900" b="1">
                  <a:solidFill>
                    <a:schemeClr val="bg1"/>
                  </a:solidFill>
                  <a:latin typeface="Calibri"/>
                  <a:ea typeface="Calibri"/>
                  <a:cs typeface="Calibri"/>
                </a:rPr>
                <a:t>20</a:t>
              </a:r>
              <a:endParaRPr lang="en-US"/>
            </a:p>
          </p:txBody>
        </p:sp>
      </p:grpSp>
      <p:pic>
        <p:nvPicPr>
          <p:cNvPr id="27" name="Picture 26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ED563B1E-E63A-15FD-2F1B-C2CC36A2B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" y="-1827"/>
            <a:ext cx="1648065" cy="73350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7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457200" y="1131570"/>
            <a:ext cx="822960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914400"/>
            <a:r>
              <a:rPr lang="en-US" sz="3000" b="1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How DBSCAN Works</a:t>
            </a:r>
            <a:endParaRPr lang="en-US" sz="300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" name="Image 0" descr="/home/claude/slide_algorithm_step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1863090"/>
            <a:ext cx="8595360" cy="2377440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1005840" y="4377690"/>
            <a:ext cx="365760" cy="365760"/>
          </a:xfrm>
          <a:prstGeom prst="ellipse">
            <a:avLst/>
          </a:prstGeom>
          <a:solidFill>
            <a:srgbClr val="00D4A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005840" y="4377690"/>
            <a:ext cx="3657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defTabSz="914400"/>
            <a:r>
              <a:rPr lang="en-US" sz="1600" b="1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1</a:t>
            </a:r>
            <a:endParaRPr lang="en-US" sz="16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Text 5"/>
          <p:cNvSpPr/>
          <p:nvPr/>
        </p:nvSpPr>
        <p:spPr>
          <a:xfrm>
            <a:off x="411480" y="4789170"/>
            <a:ext cx="1920240" cy="8229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defTabSz="914400"/>
            <a:r>
              <a:rPr lang="en-US" sz="1050">
                <a:solidFill>
                  <a:srgbClr val="CADCFC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Pick an unvisited point, count neighbors within eps</a:t>
            </a:r>
            <a:endParaRPr lang="en-US" sz="10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Shape 6"/>
          <p:cNvSpPr/>
          <p:nvPr/>
        </p:nvSpPr>
        <p:spPr>
          <a:xfrm>
            <a:off x="3200400" y="4377690"/>
            <a:ext cx="365760" cy="365760"/>
          </a:xfrm>
          <a:prstGeom prst="ellipse">
            <a:avLst/>
          </a:prstGeom>
          <a:solidFill>
            <a:srgbClr val="00D4A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3200400" y="4377690"/>
            <a:ext cx="3657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defTabSz="914400"/>
            <a:r>
              <a:rPr lang="en-US" sz="1600" b="1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2</a:t>
            </a:r>
            <a:endParaRPr lang="en-US" sz="16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Text 8"/>
          <p:cNvSpPr/>
          <p:nvPr/>
        </p:nvSpPr>
        <p:spPr>
          <a:xfrm>
            <a:off x="2606040" y="4789170"/>
            <a:ext cx="1920240" cy="8229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defTabSz="914400"/>
            <a:r>
              <a:rPr lang="en-US" sz="1050">
                <a:solidFill>
                  <a:srgbClr val="CADCFC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If count ≥ min_samples → core point, start new cluster</a:t>
            </a:r>
            <a:endParaRPr lang="en-US" sz="10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5394960" y="4377690"/>
            <a:ext cx="365760" cy="365760"/>
          </a:xfrm>
          <a:prstGeom prst="ellipse">
            <a:avLst/>
          </a:prstGeom>
          <a:solidFill>
            <a:srgbClr val="00D4A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5394960" y="4377690"/>
            <a:ext cx="3657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defTabSz="914400"/>
            <a:r>
              <a:rPr lang="en-US" sz="1600" b="1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3</a:t>
            </a:r>
            <a:endParaRPr lang="en-US" sz="16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4800600" y="4789170"/>
            <a:ext cx="1920240" cy="8229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defTabSz="914400"/>
            <a:r>
              <a:rPr lang="en-US" sz="1050">
                <a:solidFill>
                  <a:srgbClr val="CADCFC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Visit all neighbors; if they're core too, expand further</a:t>
            </a:r>
            <a:endParaRPr lang="en-US" sz="10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7589520" y="4377690"/>
            <a:ext cx="365760" cy="365760"/>
          </a:xfrm>
          <a:prstGeom prst="ellipse">
            <a:avLst/>
          </a:prstGeom>
          <a:solidFill>
            <a:srgbClr val="00D4A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7589520" y="4377690"/>
            <a:ext cx="3657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defTabSz="914400"/>
            <a:r>
              <a:rPr lang="en-US" sz="1600" b="1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4</a:t>
            </a:r>
            <a:endParaRPr lang="en-US" sz="16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6995160" y="4789170"/>
            <a:ext cx="1920240" cy="8229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defTabSz="914400"/>
            <a:r>
              <a:rPr lang="en-US" sz="1050">
                <a:solidFill>
                  <a:srgbClr val="CADCFC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If count &lt; min_samples → label as noise (may become border later)</a:t>
            </a:r>
            <a:endParaRPr lang="en-US" sz="105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BB4C6E6-DD95-2ECF-E85A-D04E4E14F2F1}"/>
              </a:ext>
            </a:extLst>
          </p:cNvPr>
          <p:cNvGrpSpPr/>
          <p:nvPr/>
        </p:nvGrpSpPr>
        <p:grpSpPr>
          <a:xfrm>
            <a:off x="0" y="6226775"/>
            <a:ext cx="9144000" cy="630860"/>
            <a:chOff x="0" y="6226775"/>
            <a:chExt cx="9144000" cy="630860"/>
          </a:xfrm>
        </p:grpSpPr>
        <p:sp>
          <p:nvSpPr>
            <p:cNvPr id="19" name="Shape 2">
              <a:extLst>
                <a:ext uri="{FF2B5EF4-FFF2-40B4-BE49-F238E27FC236}">
                  <a16:creationId xmlns:a16="http://schemas.microsoft.com/office/drawing/2014/main" id="{E2C523F8-E395-FC9F-1230-49B7B729C2BD}"/>
                </a:ext>
              </a:extLst>
            </p:cNvPr>
            <p:cNvSpPr/>
            <p:nvPr/>
          </p:nvSpPr>
          <p:spPr>
            <a:xfrm>
              <a:off x="0" y="6226775"/>
              <a:ext cx="9144000" cy="630860"/>
            </a:xfrm>
            <a:prstGeom prst="rect">
              <a:avLst/>
            </a:prstGeom>
            <a:solidFill>
              <a:srgbClr val="1E2761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 0">
              <a:extLst>
                <a:ext uri="{FF2B5EF4-FFF2-40B4-BE49-F238E27FC236}">
                  <a16:creationId xmlns:a16="http://schemas.microsoft.com/office/drawing/2014/main" id="{C0D8546A-48DD-6641-6444-3BEC8D0293A3}"/>
                </a:ext>
              </a:extLst>
            </p:cNvPr>
            <p:cNvSpPr/>
            <p:nvPr/>
          </p:nvSpPr>
          <p:spPr>
            <a:xfrm>
              <a:off x="486015" y="6389705"/>
              <a:ext cx="4572000" cy="32004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defTabSz="914400"/>
              <a:r>
                <a:rPr lang="en-US" sz="900">
                  <a:solidFill>
                    <a:schemeClr val="bg1"/>
                  </a:solidFill>
                  <a:latin typeface="Calibri"/>
                  <a:ea typeface="Calibri"/>
                  <a:cs typeface="Calibri"/>
                </a:rPr>
                <a:t>CSC564— King Saud University</a:t>
              </a:r>
              <a:endParaRPr lang="en-US"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1" name="Text 1">
              <a:extLst>
                <a:ext uri="{FF2B5EF4-FFF2-40B4-BE49-F238E27FC236}">
                  <a16:creationId xmlns:a16="http://schemas.microsoft.com/office/drawing/2014/main" id="{E9389510-B648-9629-B59D-211D437FE568}"/>
                </a:ext>
              </a:extLst>
            </p:cNvPr>
            <p:cNvSpPr/>
            <p:nvPr/>
          </p:nvSpPr>
          <p:spPr>
            <a:xfrm>
              <a:off x="6886815" y="6389705"/>
              <a:ext cx="1828800" cy="32004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algn="r" defTabSz="914400"/>
              <a:r>
                <a:rPr lang="en-US" sz="900" b="1">
                  <a:solidFill>
                    <a:schemeClr val="bg1"/>
                  </a:solidFill>
                  <a:latin typeface="Calibri"/>
                  <a:ea typeface="Calibri"/>
                  <a:cs typeface="Calibri"/>
                </a:rPr>
                <a:t>21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24" name="Picture 23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F2685995-E9AC-078F-0815-9169B79E5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" y="-1827"/>
            <a:ext cx="1648065" cy="73350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7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457200" y="1131570"/>
            <a:ext cx="822960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914400"/>
            <a:r>
              <a:rPr lang="en-US" sz="3000" b="1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Why Do We Need DBSCAN?</a:t>
            </a:r>
            <a:endParaRPr lang="en-US" sz="30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 3"/>
          <p:cNvSpPr/>
          <p:nvPr/>
        </p:nvSpPr>
        <p:spPr>
          <a:xfrm>
            <a:off x="457200" y="1771650"/>
            <a:ext cx="82296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914400"/>
            <a:r>
              <a:rPr lang="en-US" sz="1500">
                <a:solidFill>
                  <a:srgbClr val="F9E795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k-Means and Agglomerative both fail on complex shapes</a:t>
            </a:r>
            <a:endParaRPr lang="en-US" sz="150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6" name="Image 0" descr="/home/claude/slide_comparis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2228850"/>
            <a:ext cx="8595360" cy="246888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457200" y="4789170"/>
            <a:ext cx="2651760" cy="868680"/>
          </a:xfrm>
          <a:prstGeom prst="rect">
            <a:avLst/>
          </a:prstGeom>
          <a:solidFill>
            <a:srgbClr val="283A70"/>
          </a:solidFill>
          <a:ln/>
          <a:effectLst>
            <a:outerShdw blurRad="76200" dist="254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457200" y="4789170"/>
            <a:ext cx="54864" cy="868680"/>
          </a:xfrm>
          <a:prstGeom prst="rect">
            <a:avLst/>
          </a:prstGeom>
          <a:solidFill>
            <a:srgbClr val="F9616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594360" y="4834890"/>
            <a:ext cx="2423160" cy="7772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defTabSz="914400"/>
            <a:r>
              <a:rPr lang="en-US" sz="1200" b="1">
                <a:solidFill>
                  <a:srgbClr val="F9616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Must pre-set k</a:t>
            </a:r>
            <a:endParaRPr lang="en-US" sz="1200">
              <a:solidFill>
                <a:prstClr val="black"/>
              </a:solidFill>
              <a:latin typeface="Calibri" panose="020F0502020204030204"/>
            </a:endParaRPr>
          </a:p>
          <a:p>
            <a:pPr defTabSz="914400"/>
            <a:r>
              <a:rPr lang="en-US" sz="1000">
                <a:solidFill>
                  <a:srgbClr val="CADCFC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How many clusters? You have to guess.</a:t>
            </a:r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3337560" y="4789170"/>
            <a:ext cx="2651760" cy="868680"/>
          </a:xfrm>
          <a:prstGeom prst="rect">
            <a:avLst/>
          </a:prstGeom>
          <a:solidFill>
            <a:srgbClr val="283A70"/>
          </a:solidFill>
          <a:ln/>
          <a:effectLst>
            <a:outerShdw blurRad="76200" dist="254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3337560" y="4789170"/>
            <a:ext cx="54864" cy="868680"/>
          </a:xfrm>
          <a:prstGeom prst="rect">
            <a:avLst/>
          </a:prstGeom>
          <a:solidFill>
            <a:srgbClr val="F9616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3474720" y="4834890"/>
            <a:ext cx="2423160" cy="7772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defTabSz="914400"/>
            <a:r>
              <a:rPr lang="en-US" sz="1200" b="1">
                <a:solidFill>
                  <a:srgbClr val="F9616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Spherical only</a:t>
            </a:r>
            <a:endParaRPr lang="en-US" sz="1200">
              <a:solidFill>
                <a:prstClr val="black"/>
              </a:solidFill>
              <a:latin typeface="Calibri" panose="020F0502020204030204"/>
            </a:endParaRPr>
          </a:p>
          <a:p>
            <a:pPr defTabSz="914400"/>
            <a:r>
              <a:rPr lang="en-US" sz="1000">
                <a:solidFill>
                  <a:srgbClr val="CADCFC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Forces round boundaries — misses crescents, rings.</a:t>
            </a:r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217920" y="4789170"/>
            <a:ext cx="2651760" cy="868680"/>
          </a:xfrm>
          <a:prstGeom prst="rect">
            <a:avLst/>
          </a:prstGeom>
          <a:solidFill>
            <a:srgbClr val="283A70"/>
          </a:solidFill>
          <a:ln/>
          <a:effectLst>
            <a:outerShdw blurRad="76200" dist="254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6217920" y="4789170"/>
            <a:ext cx="54864" cy="868680"/>
          </a:xfrm>
          <a:prstGeom prst="rect">
            <a:avLst/>
          </a:prstGeom>
          <a:solidFill>
            <a:srgbClr val="F9616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6355080" y="4834890"/>
            <a:ext cx="2423160" cy="7772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defTabSz="914400"/>
            <a:r>
              <a:rPr lang="en-US" sz="1200" b="1">
                <a:solidFill>
                  <a:srgbClr val="F9616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No noise detection</a:t>
            </a:r>
            <a:endParaRPr lang="en-US" sz="1200">
              <a:solidFill>
                <a:prstClr val="black"/>
              </a:solidFill>
              <a:latin typeface="Calibri" panose="020F0502020204030204"/>
            </a:endParaRPr>
          </a:p>
          <a:p>
            <a:pPr defTabSz="914400"/>
            <a:r>
              <a:rPr lang="en-US" sz="1000">
                <a:solidFill>
                  <a:srgbClr val="CADCFC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Every point must belong to a cluster.</a:t>
            </a:r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A5FD651-C87E-4F58-A5B9-31176136067C}"/>
              </a:ext>
            </a:extLst>
          </p:cNvPr>
          <p:cNvGrpSpPr/>
          <p:nvPr/>
        </p:nvGrpSpPr>
        <p:grpSpPr>
          <a:xfrm>
            <a:off x="0" y="6226775"/>
            <a:ext cx="9144000" cy="630860"/>
            <a:chOff x="0" y="6226775"/>
            <a:chExt cx="9144000" cy="630860"/>
          </a:xfrm>
        </p:grpSpPr>
        <p:sp>
          <p:nvSpPr>
            <p:cNvPr id="17" name="Shape 2">
              <a:extLst>
                <a:ext uri="{FF2B5EF4-FFF2-40B4-BE49-F238E27FC236}">
                  <a16:creationId xmlns:a16="http://schemas.microsoft.com/office/drawing/2014/main" id="{5B4D38CA-1644-ADBD-4F9B-3F4D0C2889C9}"/>
                </a:ext>
              </a:extLst>
            </p:cNvPr>
            <p:cNvSpPr/>
            <p:nvPr/>
          </p:nvSpPr>
          <p:spPr>
            <a:xfrm>
              <a:off x="0" y="6226775"/>
              <a:ext cx="9144000" cy="630860"/>
            </a:xfrm>
            <a:prstGeom prst="rect">
              <a:avLst/>
            </a:prstGeom>
            <a:solidFill>
              <a:srgbClr val="1E2761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 0">
              <a:extLst>
                <a:ext uri="{FF2B5EF4-FFF2-40B4-BE49-F238E27FC236}">
                  <a16:creationId xmlns:a16="http://schemas.microsoft.com/office/drawing/2014/main" id="{1EEB1035-EB2A-214A-4529-02CFFE5EA3AD}"/>
                </a:ext>
              </a:extLst>
            </p:cNvPr>
            <p:cNvSpPr/>
            <p:nvPr/>
          </p:nvSpPr>
          <p:spPr>
            <a:xfrm>
              <a:off x="486015" y="6389705"/>
              <a:ext cx="4572000" cy="32004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defTabSz="914400"/>
              <a:r>
                <a:rPr lang="en-US" sz="900">
                  <a:solidFill>
                    <a:schemeClr val="bg1"/>
                  </a:solidFill>
                  <a:ea typeface="+mn-lt"/>
                  <a:cs typeface="+mn-lt"/>
                </a:rPr>
                <a:t>CSC564</a:t>
              </a:r>
              <a:r>
                <a:rPr lang="en-US" sz="900">
                  <a:solidFill>
                    <a:schemeClr val="bg1"/>
                  </a:solidFill>
                  <a:latin typeface="Calibri"/>
                  <a:ea typeface="Calibri"/>
                  <a:cs typeface="Calibri"/>
                </a:rPr>
                <a:t>— King Saud University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Text 1">
              <a:extLst>
                <a:ext uri="{FF2B5EF4-FFF2-40B4-BE49-F238E27FC236}">
                  <a16:creationId xmlns:a16="http://schemas.microsoft.com/office/drawing/2014/main" id="{DEC37E0A-A1CF-F08E-7B29-E5F2B30CCC37}"/>
                </a:ext>
              </a:extLst>
            </p:cNvPr>
            <p:cNvSpPr/>
            <p:nvPr/>
          </p:nvSpPr>
          <p:spPr>
            <a:xfrm>
              <a:off x="6886815" y="6389705"/>
              <a:ext cx="1828800" cy="32004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algn="r" defTabSz="914400"/>
              <a:r>
                <a:rPr lang="en-US" sz="900" b="1">
                  <a:solidFill>
                    <a:schemeClr val="bg1"/>
                  </a:solidFill>
                  <a:latin typeface="Calibri"/>
                  <a:ea typeface="Calibri"/>
                  <a:cs typeface="Calibri"/>
                </a:rPr>
                <a:t>22</a:t>
              </a:r>
              <a:endParaRPr lang="en-US"/>
            </a:p>
          </p:txBody>
        </p:sp>
      </p:grpSp>
      <p:pic>
        <p:nvPicPr>
          <p:cNvPr id="22" name="Picture 21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61D6F0CF-41D9-E094-D0F2-BF16A2058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" y="-1827"/>
            <a:ext cx="1648065" cy="73350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5F4EB-F5B3-9049-F7EB-627722CC8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C2CF4712-9C93-CA4F-A3D0-0A07E885B856}"/>
              </a:ext>
            </a:extLst>
          </p:cNvPr>
          <p:cNvGrpSpPr/>
          <p:nvPr/>
        </p:nvGrpSpPr>
        <p:grpSpPr>
          <a:xfrm>
            <a:off x="0" y="6226775"/>
            <a:ext cx="9144000" cy="630860"/>
            <a:chOff x="0" y="6226775"/>
            <a:chExt cx="9144000" cy="630860"/>
          </a:xfrm>
        </p:grpSpPr>
        <p:sp>
          <p:nvSpPr>
            <p:cNvPr id="42" name="Shape 2">
              <a:extLst>
                <a:ext uri="{FF2B5EF4-FFF2-40B4-BE49-F238E27FC236}">
                  <a16:creationId xmlns:a16="http://schemas.microsoft.com/office/drawing/2014/main" id="{F4D51759-6D25-F8D8-B08D-C88959A94605}"/>
                </a:ext>
              </a:extLst>
            </p:cNvPr>
            <p:cNvSpPr/>
            <p:nvPr/>
          </p:nvSpPr>
          <p:spPr>
            <a:xfrm>
              <a:off x="0" y="6226775"/>
              <a:ext cx="9144000" cy="630860"/>
            </a:xfrm>
            <a:prstGeom prst="rect">
              <a:avLst/>
            </a:prstGeom>
            <a:solidFill>
              <a:srgbClr val="1E2761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 0">
              <a:extLst>
                <a:ext uri="{FF2B5EF4-FFF2-40B4-BE49-F238E27FC236}">
                  <a16:creationId xmlns:a16="http://schemas.microsoft.com/office/drawing/2014/main" id="{6FFB4747-34EB-2411-D9C3-0E3A0E70A7A5}"/>
                </a:ext>
              </a:extLst>
            </p:cNvPr>
            <p:cNvSpPr/>
            <p:nvPr/>
          </p:nvSpPr>
          <p:spPr>
            <a:xfrm>
              <a:off x="486015" y="6389705"/>
              <a:ext cx="4572000" cy="32004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defTabSz="914400"/>
              <a:r>
                <a:rPr lang="en-US" sz="900">
                  <a:solidFill>
                    <a:schemeClr val="bg1"/>
                  </a:solidFill>
                  <a:latin typeface="Calibri"/>
                  <a:ea typeface="Calibri"/>
                  <a:cs typeface="Calibri"/>
                </a:rPr>
                <a:t>CSC564— King Saud University</a:t>
              </a:r>
              <a:endParaRPr lang="en-US"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44" name="Text 1">
              <a:extLst>
                <a:ext uri="{FF2B5EF4-FFF2-40B4-BE49-F238E27FC236}">
                  <a16:creationId xmlns:a16="http://schemas.microsoft.com/office/drawing/2014/main" id="{36B5F7FF-3FD9-4183-3AED-36B127770311}"/>
                </a:ext>
              </a:extLst>
            </p:cNvPr>
            <p:cNvSpPr/>
            <p:nvPr/>
          </p:nvSpPr>
          <p:spPr>
            <a:xfrm>
              <a:off x="6886815" y="6389705"/>
              <a:ext cx="1828800" cy="32004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algn="r" defTabSz="914400"/>
              <a:r>
                <a:rPr lang="en-US" sz="900" b="1">
                  <a:solidFill>
                    <a:schemeClr val="bg1"/>
                  </a:solidFill>
                  <a:latin typeface="Calibri"/>
                  <a:ea typeface="Calibri"/>
                  <a:cs typeface="Calibri"/>
                </a:rPr>
                <a:t>23</a:t>
              </a:r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5E96A91-6F68-0903-AE17-CC09797E6929}"/>
              </a:ext>
            </a:extLst>
          </p:cNvPr>
          <p:cNvSpPr txBox="1"/>
          <p:nvPr/>
        </p:nvSpPr>
        <p:spPr>
          <a:xfrm>
            <a:off x="640080" y="1097280"/>
            <a:ext cx="5807615" cy="1077218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>
              <a:defRPr sz="3200" b="1">
                <a:solidFill>
                  <a:srgbClr val="003366"/>
                </a:solidFill>
              </a:defRPr>
            </a:pPr>
            <a:r>
              <a:rPr lang="en-US" sz="3200">
                <a:solidFill>
                  <a:srgbClr val="1E2761"/>
                </a:solidFill>
                <a:ea typeface="+mn-lt"/>
                <a:cs typeface="+mn-lt"/>
              </a:rPr>
              <a:t>Implementing DBSCAN in Python</a:t>
            </a:r>
          </a:p>
          <a:p>
            <a:pPr>
              <a:defRPr sz="3200" b="1">
                <a:solidFill>
                  <a:srgbClr val="003366"/>
                </a:solidFill>
              </a:defRPr>
            </a:pPr>
            <a:endParaRPr lang="en-US">
              <a:solidFill>
                <a:srgbClr val="1E2761"/>
              </a:solidFill>
              <a:ea typeface="Calibri"/>
              <a:cs typeface="Calibri"/>
            </a:endParaRPr>
          </a:p>
        </p:txBody>
      </p:sp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52BB8613-0ABF-5AAA-40BF-6E740F6D5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97" y="1800808"/>
            <a:ext cx="4910324" cy="2942275"/>
          </a:xfrm>
          <a:prstGeom prst="rect">
            <a:avLst/>
          </a:prstGeom>
        </p:spPr>
      </p:pic>
      <p:sp>
        <p:nvSpPr>
          <p:cNvPr id="6" name="Text 4">
            <a:extLst>
              <a:ext uri="{FF2B5EF4-FFF2-40B4-BE49-F238E27FC236}">
                <a16:creationId xmlns:a16="http://schemas.microsoft.com/office/drawing/2014/main" id="{611C9A2A-0C98-3E66-0C97-7D1451BF9316}"/>
              </a:ext>
            </a:extLst>
          </p:cNvPr>
          <p:cNvSpPr/>
          <p:nvPr/>
        </p:nvSpPr>
        <p:spPr>
          <a:xfrm>
            <a:off x="832277" y="5184321"/>
            <a:ext cx="5830640" cy="73714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defTabSz="685800">
              <a:lnSpc>
                <a:spcPts val="1451"/>
              </a:lnSpc>
            </a:pPr>
            <a:r>
              <a:rPr lang="en-US" sz="1125">
                <a:solidFill>
                  <a:srgbClr val="000000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• Using scikit-learn's DBSCAN class for simple model fitting
• Set parameters eps and min_samples during instantiation
• Fit the model to data X and get cluster labels
• Cluster labels: -1 represents noise points, other integers are cluster IDs</a:t>
            </a:r>
            <a:endParaRPr lang="en-US" sz="112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C66C69A2-65BE-C3EF-171A-6A7AA78678D8}"/>
              </a:ext>
            </a:extLst>
          </p:cNvPr>
          <p:cNvSpPr/>
          <p:nvPr/>
        </p:nvSpPr>
        <p:spPr>
          <a:xfrm>
            <a:off x="832277" y="4936511"/>
            <a:ext cx="6515100" cy="16999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defTabSz="685800">
              <a:lnSpc>
                <a:spcPts val="1339"/>
              </a:lnSpc>
            </a:pPr>
            <a:r>
              <a:rPr lang="en-US" sz="1125" b="1">
                <a:solidFill>
                  <a:srgbClr val="003163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Code Example Workflow &amp; Interpretation</a:t>
            </a:r>
            <a:endParaRPr lang="en-US" sz="1125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78117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7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457200" y="338468"/>
            <a:ext cx="82296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914400"/>
            <a:r>
              <a:rPr lang="en-US" sz="3000" b="1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Effect of eps Parameter</a:t>
            </a:r>
            <a:endParaRPr lang="en-US" sz="30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57200" y="5332218"/>
            <a:ext cx="2651760" cy="868680"/>
          </a:xfrm>
          <a:prstGeom prst="rect">
            <a:avLst/>
          </a:prstGeom>
          <a:solidFill>
            <a:srgbClr val="283A70"/>
          </a:solidFill>
          <a:ln/>
          <a:effectLst>
            <a:outerShdw blurRad="76200" dist="254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457200" y="5332218"/>
            <a:ext cx="54864" cy="868680"/>
          </a:xfrm>
          <a:prstGeom prst="rect">
            <a:avLst/>
          </a:prstGeom>
          <a:solidFill>
            <a:srgbClr val="F9616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594360" y="5377938"/>
            <a:ext cx="2423160" cy="7772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defTabSz="914400"/>
            <a:r>
              <a:rPr lang="en-US" sz="1300" b="1">
                <a:solidFill>
                  <a:srgbClr val="F9616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Too Small</a:t>
            </a:r>
            <a:endParaRPr lang="en-US" sz="1300">
              <a:solidFill>
                <a:prstClr val="black"/>
              </a:solidFill>
              <a:latin typeface="Calibri" panose="020F0502020204030204"/>
            </a:endParaRPr>
          </a:p>
          <a:p>
            <a:pPr defTabSz="914400"/>
            <a:r>
              <a:rPr lang="en-US" sz="1000">
                <a:solidFill>
                  <a:srgbClr val="CADCFC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Neighborhoods too tight → most points become noise</a:t>
            </a:r>
            <a:endParaRPr lang="en-US" sz="13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3337560" y="5332218"/>
            <a:ext cx="2651760" cy="868680"/>
          </a:xfrm>
          <a:prstGeom prst="rect">
            <a:avLst/>
          </a:prstGeom>
          <a:solidFill>
            <a:srgbClr val="283A70"/>
          </a:solidFill>
          <a:ln/>
          <a:effectLst>
            <a:outerShdw blurRad="76200" dist="254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3337560" y="5332218"/>
            <a:ext cx="54864" cy="868680"/>
          </a:xfrm>
          <a:prstGeom prst="rect">
            <a:avLst/>
          </a:prstGeom>
          <a:solidFill>
            <a:srgbClr val="00D4A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3474720" y="5377938"/>
            <a:ext cx="2423160" cy="7772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defTabSz="914400"/>
            <a:r>
              <a:rPr lang="en-US" sz="1300" b="1">
                <a:solidFill>
                  <a:srgbClr val="00D4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Just Right</a:t>
            </a:r>
            <a:endParaRPr lang="en-US" sz="1300">
              <a:solidFill>
                <a:prstClr val="black"/>
              </a:solidFill>
              <a:latin typeface="Calibri" panose="020F0502020204030204"/>
            </a:endParaRPr>
          </a:p>
          <a:p>
            <a:pPr defTabSz="914400"/>
            <a:r>
              <a:rPr lang="en-US" sz="1000">
                <a:solidFill>
                  <a:srgbClr val="CADCFC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Natural clusters emerge with appropriate noise detection</a:t>
            </a:r>
            <a:endParaRPr lang="en-US" sz="13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217920" y="5332218"/>
            <a:ext cx="2651760" cy="868680"/>
          </a:xfrm>
          <a:prstGeom prst="rect">
            <a:avLst/>
          </a:prstGeom>
          <a:solidFill>
            <a:srgbClr val="283A70"/>
          </a:solidFill>
          <a:ln/>
          <a:effectLst>
            <a:outerShdw blurRad="76200" dist="254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6217920" y="5332218"/>
            <a:ext cx="54864" cy="868680"/>
          </a:xfrm>
          <a:prstGeom prst="rect">
            <a:avLst/>
          </a:prstGeom>
          <a:solidFill>
            <a:srgbClr val="F9616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6355080" y="5377938"/>
            <a:ext cx="2423160" cy="7772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defTabSz="914400"/>
            <a:r>
              <a:rPr lang="en-US" sz="1300" b="1">
                <a:solidFill>
                  <a:srgbClr val="F9616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Too Large</a:t>
            </a:r>
            <a:endParaRPr lang="en-US" sz="1300">
              <a:solidFill>
                <a:prstClr val="black"/>
              </a:solidFill>
              <a:latin typeface="Calibri" panose="020F0502020204030204"/>
            </a:endParaRPr>
          </a:p>
          <a:p>
            <a:pPr defTabSz="914400"/>
            <a:r>
              <a:rPr lang="en-US" sz="1000">
                <a:solidFill>
                  <a:srgbClr val="CADCFC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Neighborhoods overlap everything → single giant cluster</a:t>
            </a:r>
            <a:endParaRPr lang="en-US" sz="130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D60D767-B289-90A5-8DD9-8959C9B8D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6161"/>
            <a:ext cx="9144000" cy="430794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7F09579-CD27-683F-C7D4-F116066D711A}"/>
              </a:ext>
            </a:extLst>
          </p:cNvPr>
          <p:cNvGrpSpPr/>
          <p:nvPr/>
        </p:nvGrpSpPr>
        <p:grpSpPr>
          <a:xfrm>
            <a:off x="0" y="6226775"/>
            <a:ext cx="9144000" cy="630860"/>
            <a:chOff x="0" y="6226775"/>
            <a:chExt cx="9144000" cy="630860"/>
          </a:xfrm>
        </p:grpSpPr>
        <p:sp>
          <p:nvSpPr>
            <p:cNvPr id="6" name="Shape 2">
              <a:extLst>
                <a:ext uri="{FF2B5EF4-FFF2-40B4-BE49-F238E27FC236}">
                  <a16:creationId xmlns:a16="http://schemas.microsoft.com/office/drawing/2014/main" id="{DB6CAB58-B920-FA62-51BE-8FA8A96617B4}"/>
                </a:ext>
              </a:extLst>
            </p:cNvPr>
            <p:cNvSpPr/>
            <p:nvPr/>
          </p:nvSpPr>
          <p:spPr>
            <a:xfrm>
              <a:off x="0" y="6226775"/>
              <a:ext cx="9144000" cy="630860"/>
            </a:xfrm>
            <a:prstGeom prst="rect">
              <a:avLst/>
            </a:prstGeom>
            <a:solidFill>
              <a:srgbClr val="1E2761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 0">
              <a:extLst>
                <a:ext uri="{FF2B5EF4-FFF2-40B4-BE49-F238E27FC236}">
                  <a16:creationId xmlns:a16="http://schemas.microsoft.com/office/drawing/2014/main" id="{F5B5D054-4A0E-0C72-3991-1DC1ED36227B}"/>
                </a:ext>
              </a:extLst>
            </p:cNvPr>
            <p:cNvSpPr/>
            <p:nvPr/>
          </p:nvSpPr>
          <p:spPr>
            <a:xfrm>
              <a:off x="486015" y="6389705"/>
              <a:ext cx="4572000" cy="32004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defTabSz="914400"/>
              <a:r>
                <a:rPr lang="en-US" sz="900">
                  <a:solidFill>
                    <a:schemeClr val="bg1"/>
                  </a:solidFill>
                  <a:latin typeface="Calibri"/>
                  <a:ea typeface="Calibri"/>
                  <a:cs typeface="Calibri"/>
                </a:rPr>
                <a:t>CSC564— King Saud University</a:t>
              </a:r>
              <a:endParaRPr lang="en-US"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8" name="Text 1">
              <a:extLst>
                <a:ext uri="{FF2B5EF4-FFF2-40B4-BE49-F238E27FC236}">
                  <a16:creationId xmlns:a16="http://schemas.microsoft.com/office/drawing/2014/main" id="{1C1DE9BF-114C-D964-DA76-521953611ED3}"/>
                </a:ext>
              </a:extLst>
            </p:cNvPr>
            <p:cNvSpPr/>
            <p:nvPr/>
          </p:nvSpPr>
          <p:spPr>
            <a:xfrm>
              <a:off x="6886815" y="6389705"/>
              <a:ext cx="1828800" cy="32004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algn="r" defTabSz="914400"/>
              <a:r>
                <a:rPr lang="en-US" sz="900" b="1">
                  <a:solidFill>
                    <a:schemeClr val="bg1"/>
                  </a:solidFill>
                  <a:ea typeface="Calibri"/>
                  <a:cs typeface="Calibri"/>
                </a:rPr>
                <a:t>24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/>
          <p:cNvSpPr/>
          <p:nvPr/>
        </p:nvSpPr>
        <p:spPr>
          <a:xfrm>
            <a:off x="0" y="857250"/>
            <a:ext cx="9144000" cy="822960"/>
          </a:xfrm>
          <a:prstGeom prst="rect">
            <a:avLst/>
          </a:prstGeom>
          <a:solidFill>
            <a:srgbClr val="1E276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457200" y="948690"/>
            <a:ext cx="822960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914400"/>
            <a:r>
              <a:rPr lang="en-US" sz="3000" b="1">
                <a:solidFill>
                  <a:srgbClr val="FFFFFF"/>
                </a:solidFill>
                <a:latin typeface="Georgia"/>
                <a:ea typeface="Georgia" pitchFamily="34" charset="-122"/>
                <a:cs typeface="Georgia" pitchFamily="34" charset="-120"/>
              </a:rPr>
              <a:t>DBSCAN Advantages &amp; Limitations</a:t>
            </a:r>
            <a:endParaRPr lang="en-US" sz="30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29093" y="1729677"/>
            <a:ext cx="3229258" cy="1001719"/>
          </a:xfrm>
          <a:prstGeom prst="rect">
            <a:avLst/>
          </a:prstGeom>
          <a:solidFill>
            <a:srgbClr val="F0F4FF"/>
          </a:solidFill>
          <a:ln/>
          <a:effectLst>
            <a:outerShdw blurRad="76200" dist="254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 flipH="1">
            <a:off x="409008" y="1729677"/>
            <a:ext cx="104406" cy="1011088"/>
          </a:xfrm>
          <a:prstGeom prst="rect">
            <a:avLst/>
          </a:prstGeom>
          <a:solidFill>
            <a:srgbClr val="00D4A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049313" y="1726305"/>
            <a:ext cx="2613534" cy="110215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defTabSz="914400"/>
            <a:r>
              <a:rPr lang="en-US" sz="1600" b="1">
                <a:solidFill>
                  <a:srgbClr val="1E276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No k Required</a:t>
            </a:r>
            <a:endParaRPr lang="en-US" sz="1600">
              <a:solidFill>
                <a:prstClr val="black"/>
              </a:solidFill>
              <a:latin typeface="Calibri" panose="020F0502020204030204"/>
            </a:endParaRPr>
          </a:p>
          <a:p>
            <a:pPr defTabSz="914400"/>
            <a:r>
              <a:rPr lang="en-US" sz="1200">
                <a:solidFill>
                  <a:srgbClr val="555555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Discovers the number of clusters automatically from the data structure</a:t>
            </a:r>
            <a:endParaRPr lang="en-US" sz="160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85DBEC0-C5D2-D615-139B-342769899831}"/>
              </a:ext>
            </a:extLst>
          </p:cNvPr>
          <p:cNvGrpSpPr/>
          <p:nvPr/>
        </p:nvGrpSpPr>
        <p:grpSpPr>
          <a:xfrm>
            <a:off x="0" y="6226775"/>
            <a:ext cx="9144000" cy="630860"/>
            <a:chOff x="0" y="6226775"/>
            <a:chExt cx="9144000" cy="630860"/>
          </a:xfrm>
        </p:grpSpPr>
        <p:sp>
          <p:nvSpPr>
            <p:cNvPr id="23" name="Shape 2">
              <a:extLst>
                <a:ext uri="{FF2B5EF4-FFF2-40B4-BE49-F238E27FC236}">
                  <a16:creationId xmlns:a16="http://schemas.microsoft.com/office/drawing/2014/main" id="{6FB6A616-C647-A5F1-C394-3F38249AD62C}"/>
                </a:ext>
              </a:extLst>
            </p:cNvPr>
            <p:cNvSpPr/>
            <p:nvPr/>
          </p:nvSpPr>
          <p:spPr>
            <a:xfrm>
              <a:off x="0" y="6226775"/>
              <a:ext cx="9144000" cy="630860"/>
            </a:xfrm>
            <a:prstGeom prst="rect">
              <a:avLst/>
            </a:prstGeom>
            <a:solidFill>
              <a:srgbClr val="1E2761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 0">
              <a:extLst>
                <a:ext uri="{FF2B5EF4-FFF2-40B4-BE49-F238E27FC236}">
                  <a16:creationId xmlns:a16="http://schemas.microsoft.com/office/drawing/2014/main" id="{0A6B4690-87D2-A462-4CEE-E3778EE87F06}"/>
                </a:ext>
              </a:extLst>
            </p:cNvPr>
            <p:cNvSpPr/>
            <p:nvPr/>
          </p:nvSpPr>
          <p:spPr>
            <a:xfrm>
              <a:off x="486015" y="6389705"/>
              <a:ext cx="4572000" cy="32004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defTabSz="914400"/>
              <a:r>
                <a:rPr lang="en-US" sz="900">
                  <a:solidFill>
                    <a:schemeClr val="bg1"/>
                  </a:solidFill>
                  <a:latin typeface="Calibri"/>
                  <a:ea typeface="Calibri"/>
                  <a:cs typeface="Calibri"/>
                </a:rPr>
                <a:t>CSC564— King Saud University</a:t>
              </a:r>
              <a:endParaRPr lang="en-US"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5" name="Text 1">
              <a:extLst>
                <a:ext uri="{FF2B5EF4-FFF2-40B4-BE49-F238E27FC236}">
                  <a16:creationId xmlns:a16="http://schemas.microsoft.com/office/drawing/2014/main" id="{1B320507-531B-B483-318F-DB00DDC76A47}"/>
                </a:ext>
              </a:extLst>
            </p:cNvPr>
            <p:cNvSpPr/>
            <p:nvPr/>
          </p:nvSpPr>
          <p:spPr>
            <a:xfrm>
              <a:off x="6886815" y="6389705"/>
              <a:ext cx="1828800" cy="32004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algn="r" defTabSz="914400"/>
              <a:r>
                <a:rPr lang="en-US" sz="900" b="1">
                  <a:solidFill>
                    <a:schemeClr val="bg1"/>
                  </a:solidFill>
                  <a:latin typeface="Calibri"/>
                  <a:ea typeface="Calibri"/>
                  <a:cs typeface="Calibri"/>
                </a:rPr>
                <a:t>25</a:t>
              </a:r>
              <a:endParaRPr lang="en-US"/>
            </a:p>
          </p:txBody>
        </p:sp>
      </p:grpSp>
      <p:pic>
        <p:nvPicPr>
          <p:cNvPr id="28" name="Picture 27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2D402249-73C0-68A0-3DCB-32B37B27D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" y="-1827"/>
            <a:ext cx="1648065" cy="733505"/>
          </a:xfrm>
          <a:prstGeom prst="rect">
            <a:avLst/>
          </a:prstGeom>
          <a:ln>
            <a:noFill/>
          </a:ln>
        </p:spPr>
      </p:pic>
      <p:sp>
        <p:nvSpPr>
          <p:cNvPr id="2" name="Shape 4">
            <a:extLst>
              <a:ext uri="{FF2B5EF4-FFF2-40B4-BE49-F238E27FC236}">
                <a16:creationId xmlns:a16="http://schemas.microsoft.com/office/drawing/2014/main" id="{A85FD552-2748-37D9-516A-DF942E308EA4}"/>
              </a:ext>
            </a:extLst>
          </p:cNvPr>
          <p:cNvSpPr/>
          <p:nvPr/>
        </p:nvSpPr>
        <p:spPr>
          <a:xfrm>
            <a:off x="429092" y="2863307"/>
            <a:ext cx="3229258" cy="1001719"/>
          </a:xfrm>
          <a:prstGeom prst="rect">
            <a:avLst/>
          </a:prstGeom>
          <a:solidFill>
            <a:srgbClr val="F0F4FF"/>
          </a:solidFill>
          <a:ln/>
          <a:effectLst>
            <a:outerShdw blurRad="76200" dist="254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3" name="Shape 5">
            <a:extLst>
              <a:ext uri="{FF2B5EF4-FFF2-40B4-BE49-F238E27FC236}">
                <a16:creationId xmlns:a16="http://schemas.microsoft.com/office/drawing/2014/main" id="{C697DFC0-134A-9F24-4300-BF9B92D914DF}"/>
              </a:ext>
            </a:extLst>
          </p:cNvPr>
          <p:cNvSpPr/>
          <p:nvPr/>
        </p:nvSpPr>
        <p:spPr>
          <a:xfrm flipH="1">
            <a:off x="409007" y="2853939"/>
            <a:ext cx="104406" cy="1011088"/>
          </a:xfrm>
          <a:prstGeom prst="rect">
            <a:avLst/>
          </a:prstGeom>
          <a:solidFill>
            <a:srgbClr val="00D4A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1049313" y="2833703"/>
            <a:ext cx="2613533" cy="11396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defTabSz="914400"/>
            <a:r>
              <a:rPr lang="en-US" sz="1600" b="1">
                <a:solidFill>
                  <a:srgbClr val="1E276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Noise Detection</a:t>
            </a:r>
            <a:endParaRPr lang="en-US" sz="1600">
              <a:solidFill>
                <a:prstClr val="black"/>
              </a:solidFill>
              <a:latin typeface="Calibri" panose="020F0502020204030204"/>
            </a:endParaRPr>
          </a:p>
          <a:p>
            <a:pPr defTabSz="914400"/>
            <a:r>
              <a:rPr lang="en-US" sz="1200">
                <a:solidFill>
                  <a:srgbClr val="555555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Identifies outliers as noise points (label = -1) instead of forcing them into clusters</a:t>
            </a:r>
            <a:endParaRPr lang="en-US" sz="16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7" name="Shape 4">
            <a:extLst>
              <a:ext uri="{FF2B5EF4-FFF2-40B4-BE49-F238E27FC236}">
                <a16:creationId xmlns:a16="http://schemas.microsoft.com/office/drawing/2014/main" id="{73D3F374-73A7-FC70-5E43-C6C824F5D1BD}"/>
              </a:ext>
            </a:extLst>
          </p:cNvPr>
          <p:cNvSpPr/>
          <p:nvPr/>
        </p:nvSpPr>
        <p:spPr>
          <a:xfrm>
            <a:off x="410355" y="4006308"/>
            <a:ext cx="3229258" cy="1001719"/>
          </a:xfrm>
          <a:prstGeom prst="rect">
            <a:avLst/>
          </a:prstGeom>
          <a:solidFill>
            <a:srgbClr val="F0F4FF"/>
          </a:solidFill>
          <a:ln/>
          <a:effectLst>
            <a:outerShdw blurRad="76200" dist="254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38" name="Shape 5">
            <a:extLst>
              <a:ext uri="{FF2B5EF4-FFF2-40B4-BE49-F238E27FC236}">
                <a16:creationId xmlns:a16="http://schemas.microsoft.com/office/drawing/2014/main" id="{75519FEE-1B1C-BAE9-AFD6-02654DE29D2D}"/>
              </a:ext>
            </a:extLst>
          </p:cNvPr>
          <p:cNvSpPr/>
          <p:nvPr/>
        </p:nvSpPr>
        <p:spPr>
          <a:xfrm flipH="1">
            <a:off x="390270" y="4006308"/>
            <a:ext cx="104406" cy="1011088"/>
          </a:xfrm>
          <a:prstGeom prst="rect">
            <a:avLst/>
          </a:prstGeom>
          <a:solidFill>
            <a:srgbClr val="00D4A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7">
            <a:extLst>
              <a:ext uri="{FF2B5EF4-FFF2-40B4-BE49-F238E27FC236}">
                <a16:creationId xmlns:a16="http://schemas.microsoft.com/office/drawing/2014/main" id="{721F0A67-A011-9D79-0BB5-E9E6630C0503}"/>
              </a:ext>
            </a:extLst>
          </p:cNvPr>
          <p:cNvSpPr/>
          <p:nvPr/>
        </p:nvSpPr>
        <p:spPr>
          <a:xfrm>
            <a:off x="1030575" y="4002936"/>
            <a:ext cx="2613534" cy="110215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defTabSz="914400"/>
            <a:r>
              <a:rPr lang="en-US" sz="1600" b="1">
                <a:solidFill>
                  <a:srgbClr val="1E2761"/>
                </a:solidFill>
                <a:latin typeface="Calibri"/>
                <a:ea typeface="Calibri"/>
                <a:cs typeface="Calibri"/>
              </a:rPr>
              <a:t>Complex Shapes</a:t>
            </a:r>
            <a:endParaRPr lang="en-US" sz="1600">
              <a:solidFill>
                <a:prstClr val="black"/>
              </a:solidFill>
              <a:latin typeface="Calibri" panose="020F0502020204030204"/>
              <a:ea typeface="Calibri"/>
              <a:cs typeface="Calibri"/>
            </a:endParaRPr>
          </a:p>
          <a:p>
            <a:pPr defTabSz="914400"/>
            <a:r>
              <a:rPr lang="en-US" sz="1200">
                <a:solidFill>
                  <a:srgbClr val="555555"/>
                </a:solidFill>
                <a:latin typeface="Calibri"/>
                <a:ea typeface="Calibri"/>
                <a:cs typeface="Calibri"/>
              </a:rPr>
              <a:t>Handles crescents, rings, and non-convexclusters that k-Means cannot</a:t>
            </a:r>
            <a:endParaRPr lang="en-US"/>
          </a:p>
        </p:txBody>
      </p:sp>
      <p:sp>
        <p:nvSpPr>
          <p:cNvPr id="41" name="Shape 4">
            <a:extLst>
              <a:ext uri="{FF2B5EF4-FFF2-40B4-BE49-F238E27FC236}">
                <a16:creationId xmlns:a16="http://schemas.microsoft.com/office/drawing/2014/main" id="{AD4523B1-33DF-07B5-EE35-F9323F5C113E}"/>
              </a:ext>
            </a:extLst>
          </p:cNvPr>
          <p:cNvSpPr/>
          <p:nvPr/>
        </p:nvSpPr>
        <p:spPr>
          <a:xfrm>
            <a:off x="410354" y="5139938"/>
            <a:ext cx="3229258" cy="1001719"/>
          </a:xfrm>
          <a:prstGeom prst="rect">
            <a:avLst/>
          </a:prstGeom>
          <a:solidFill>
            <a:srgbClr val="F0F4FF"/>
          </a:solidFill>
          <a:ln/>
          <a:effectLst>
            <a:outerShdw blurRad="76200" dist="254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42" name="Shape 5">
            <a:extLst>
              <a:ext uri="{FF2B5EF4-FFF2-40B4-BE49-F238E27FC236}">
                <a16:creationId xmlns:a16="http://schemas.microsoft.com/office/drawing/2014/main" id="{7F9E9AC8-836F-A3CB-0EFF-37BCA0C00AE8}"/>
              </a:ext>
            </a:extLst>
          </p:cNvPr>
          <p:cNvSpPr/>
          <p:nvPr/>
        </p:nvSpPr>
        <p:spPr>
          <a:xfrm flipH="1">
            <a:off x="390269" y="5130570"/>
            <a:ext cx="104406" cy="1011088"/>
          </a:xfrm>
          <a:prstGeom prst="rect">
            <a:avLst/>
          </a:prstGeom>
          <a:solidFill>
            <a:srgbClr val="00D4A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15">
            <a:extLst>
              <a:ext uri="{FF2B5EF4-FFF2-40B4-BE49-F238E27FC236}">
                <a16:creationId xmlns:a16="http://schemas.microsoft.com/office/drawing/2014/main" id="{C09B7802-29DF-3F6E-8922-37A60266EFCF}"/>
              </a:ext>
            </a:extLst>
          </p:cNvPr>
          <p:cNvSpPr/>
          <p:nvPr/>
        </p:nvSpPr>
        <p:spPr>
          <a:xfrm>
            <a:off x="1030575" y="5110334"/>
            <a:ext cx="2613533" cy="113962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defTabSz="914400"/>
            <a:r>
              <a:rPr lang="en-US" sz="1600" b="1">
                <a:solidFill>
                  <a:srgbClr val="1E2761"/>
                </a:solidFill>
                <a:latin typeface="Calibri"/>
                <a:ea typeface="Calibri"/>
                <a:cs typeface="Calibri"/>
              </a:rPr>
              <a:t>Varying Sizes</a:t>
            </a:r>
            <a:endParaRPr lang="en-US" sz="1600">
              <a:solidFill>
                <a:prstClr val="black"/>
              </a:solidFill>
              <a:latin typeface="Calibri" panose="020F0502020204030204"/>
              <a:ea typeface="Calibri"/>
              <a:cs typeface="Calibri"/>
            </a:endParaRPr>
          </a:p>
          <a:p>
            <a:pPr defTabSz="914400"/>
            <a:r>
              <a:rPr lang="en-US" sz="1200">
                <a:solidFill>
                  <a:srgbClr val="555555"/>
                </a:solidFill>
                <a:latin typeface="Calibri"/>
                <a:ea typeface="Calibri"/>
                <a:cs typeface="Calibri"/>
              </a:rPr>
              <a:t>Naturally handles clusters of different sizesand densities</a:t>
            </a:r>
            <a:endParaRPr lang="en-US"/>
          </a:p>
        </p:txBody>
      </p:sp>
      <p:sp>
        <p:nvSpPr>
          <p:cNvPr id="47" name="Shape 4">
            <a:extLst>
              <a:ext uri="{FF2B5EF4-FFF2-40B4-BE49-F238E27FC236}">
                <a16:creationId xmlns:a16="http://schemas.microsoft.com/office/drawing/2014/main" id="{03FC63CD-D87B-0594-04D5-6639FAD4C980}"/>
              </a:ext>
            </a:extLst>
          </p:cNvPr>
          <p:cNvSpPr/>
          <p:nvPr/>
        </p:nvSpPr>
        <p:spPr>
          <a:xfrm>
            <a:off x="5019830" y="1739045"/>
            <a:ext cx="3229258" cy="1001719"/>
          </a:xfrm>
          <a:prstGeom prst="rect">
            <a:avLst/>
          </a:prstGeom>
          <a:solidFill>
            <a:srgbClr val="FFF5F5"/>
          </a:solidFill>
          <a:ln/>
          <a:effectLst>
            <a:outerShdw blurRad="76200" dist="254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pPr defTabSz="914400"/>
            <a:endParaRPr lang="en-US"/>
          </a:p>
        </p:txBody>
      </p:sp>
      <p:sp>
        <p:nvSpPr>
          <p:cNvPr id="48" name="Shape 5">
            <a:extLst>
              <a:ext uri="{FF2B5EF4-FFF2-40B4-BE49-F238E27FC236}">
                <a16:creationId xmlns:a16="http://schemas.microsoft.com/office/drawing/2014/main" id="{DD6B1A56-49F9-D0C4-7C97-D054D646FBA1}"/>
              </a:ext>
            </a:extLst>
          </p:cNvPr>
          <p:cNvSpPr/>
          <p:nvPr/>
        </p:nvSpPr>
        <p:spPr>
          <a:xfrm flipH="1">
            <a:off x="4999745" y="1739045"/>
            <a:ext cx="104406" cy="1011088"/>
          </a:xfrm>
          <a:prstGeom prst="rect">
            <a:avLst/>
          </a:prstGeom>
          <a:solidFill>
            <a:srgbClr val="C0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Text 7">
            <a:extLst>
              <a:ext uri="{FF2B5EF4-FFF2-40B4-BE49-F238E27FC236}">
                <a16:creationId xmlns:a16="http://schemas.microsoft.com/office/drawing/2014/main" id="{A37F264F-F806-0420-3874-4F67F6334947}"/>
              </a:ext>
            </a:extLst>
          </p:cNvPr>
          <p:cNvSpPr/>
          <p:nvPr/>
        </p:nvSpPr>
        <p:spPr>
          <a:xfrm>
            <a:off x="5640050" y="1735673"/>
            <a:ext cx="2613534" cy="110215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defTabSz="914400"/>
            <a:r>
              <a:rPr lang="en-US" sz="1600" b="1">
                <a:solidFill>
                  <a:srgbClr val="F96167"/>
                </a:solidFill>
                <a:latin typeface="Calibri"/>
                <a:ea typeface="Calibri"/>
                <a:cs typeface="Calibri"/>
              </a:rPr>
              <a:t>Varying Densities</a:t>
            </a:r>
            <a:endParaRPr lang="en-US" sz="1600">
              <a:solidFill>
                <a:prstClr val="black"/>
              </a:solidFill>
              <a:latin typeface="Calibri" panose="020F0502020204030204"/>
              <a:ea typeface="Calibri"/>
              <a:cs typeface="Calibri"/>
            </a:endParaRPr>
          </a:p>
          <a:p>
            <a:pPr defTabSz="914400"/>
            <a:r>
              <a:rPr lang="en-US" sz="1200">
                <a:solidFill>
                  <a:srgbClr val="555555"/>
                </a:solidFill>
                <a:latin typeface="Calibri"/>
                <a:ea typeface="Calibri"/>
                <a:cs typeface="Calibri"/>
              </a:rPr>
              <a:t>Struggles when clusters have very different densities— one eps can't fit all</a:t>
            </a:r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1" name="Shape 4">
            <a:extLst>
              <a:ext uri="{FF2B5EF4-FFF2-40B4-BE49-F238E27FC236}">
                <a16:creationId xmlns:a16="http://schemas.microsoft.com/office/drawing/2014/main" id="{0FFDD74C-0D87-4739-D0C0-72158CA77C10}"/>
              </a:ext>
            </a:extLst>
          </p:cNvPr>
          <p:cNvSpPr/>
          <p:nvPr/>
        </p:nvSpPr>
        <p:spPr>
          <a:xfrm>
            <a:off x="5019829" y="2872675"/>
            <a:ext cx="3229258" cy="1001719"/>
          </a:xfrm>
          <a:prstGeom prst="rect">
            <a:avLst/>
          </a:prstGeom>
          <a:solidFill>
            <a:srgbClr val="FFF5F5"/>
          </a:solidFill>
          <a:ln/>
          <a:effectLst>
            <a:outerShdw blurRad="76200" dist="254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pPr defTabSz="914400"/>
            <a:endParaRPr lang="en-US"/>
          </a:p>
        </p:txBody>
      </p:sp>
      <p:sp>
        <p:nvSpPr>
          <p:cNvPr id="52" name="Shape 5">
            <a:extLst>
              <a:ext uri="{FF2B5EF4-FFF2-40B4-BE49-F238E27FC236}">
                <a16:creationId xmlns:a16="http://schemas.microsoft.com/office/drawing/2014/main" id="{F0A1A543-7100-4394-29E7-99B448E03C30}"/>
              </a:ext>
            </a:extLst>
          </p:cNvPr>
          <p:cNvSpPr/>
          <p:nvPr/>
        </p:nvSpPr>
        <p:spPr>
          <a:xfrm flipH="1">
            <a:off x="4999744" y="2863307"/>
            <a:ext cx="104406" cy="1011088"/>
          </a:xfrm>
          <a:prstGeom prst="rect">
            <a:avLst/>
          </a:prstGeom>
          <a:solidFill>
            <a:srgbClr val="C0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Text 15">
            <a:extLst>
              <a:ext uri="{FF2B5EF4-FFF2-40B4-BE49-F238E27FC236}">
                <a16:creationId xmlns:a16="http://schemas.microsoft.com/office/drawing/2014/main" id="{4EA79CCE-8A36-5150-A148-CA7884F620B1}"/>
              </a:ext>
            </a:extLst>
          </p:cNvPr>
          <p:cNvSpPr/>
          <p:nvPr/>
        </p:nvSpPr>
        <p:spPr>
          <a:xfrm>
            <a:off x="5640050" y="2843071"/>
            <a:ext cx="2613533" cy="113962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defTabSz="914400"/>
            <a:r>
              <a:rPr lang="en-US" sz="1600" b="1">
                <a:solidFill>
                  <a:srgbClr val="F96167"/>
                </a:solidFill>
                <a:latin typeface="Calibri"/>
                <a:ea typeface="Calibri"/>
                <a:cs typeface="Calibri"/>
              </a:rPr>
              <a:t>High Dimensions</a:t>
            </a:r>
            <a:endParaRPr lang="en-US" sz="1600">
              <a:solidFill>
                <a:prstClr val="black"/>
              </a:solidFill>
              <a:latin typeface="Calibri" panose="020F0502020204030204"/>
              <a:ea typeface="Calibri"/>
              <a:cs typeface="Calibri"/>
            </a:endParaRPr>
          </a:p>
          <a:p>
            <a:pPr defTabSz="914400"/>
            <a:r>
              <a:rPr lang="en-US" sz="1200">
                <a:solidFill>
                  <a:srgbClr val="555555"/>
                </a:solidFill>
                <a:latin typeface="Calibri"/>
                <a:ea typeface="Calibri"/>
                <a:cs typeface="Calibri"/>
              </a:rPr>
              <a:t>Distance becomes less meaningful in </a:t>
            </a:r>
            <a:r>
              <a:rPr lang="en-US" sz="1200" err="1">
                <a:solidFill>
                  <a:srgbClr val="555555"/>
                </a:solidFill>
                <a:latin typeface="Calibri"/>
                <a:ea typeface="Calibri"/>
                <a:cs typeface="Calibri"/>
              </a:rPr>
              <a:t>manydimensions</a:t>
            </a:r>
            <a:r>
              <a:rPr lang="en-US" sz="1200">
                <a:solidFill>
                  <a:srgbClr val="555555"/>
                </a:solidFill>
                <a:latin typeface="Calibri"/>
                <a:ea typeface="Calibri"/>
                <a:cs typeface="Calibri"/>
              </a:rPr>
              <a:t> (curse of dimensionality)</a:t>
            </a:r>
            <a:endParaRPr lang="en-US"/>
          </a:p>
        </p:txBody>
      </p:sp>
      <p:sp>
        <p:nvSpPr>
          <p:cNvPr id="55" name="Shape 4">
            <a:extLst>
              <a:ext uri="{FF2B5EF4-FFF2-40B4-BE49-F238E27FC236}">
                <a16:creationId xmlns:a16="http://schemas.microsoft.com/office/drawing/2014/main" id="{C91DF2F4-ED68-3051-4541-FF7941102598}"/>
              </a:ext>
            </a:extLst>
          </p:cNvPr>
          <p:cNvSpPr/>
          <p:nvPr/>
        </p:nvSpPr>
        <p:spPr>
          <a:xfrm>
            <a:off x="5001092" y="4015676"/>
            <a:ext cx="3229258" cy="1001719"/>
          </a:xfrm>
          <a:prstGeom prst="rect">
            <a:avLst/>
          </a:prstGeom>
          <a:solidFill>
            <a:srgbClr val="FFF5F5"/>
          </a:solidFill>
          <a:ln/>
          <a:effectLst>
            <a:outerShdw blurRad="76200" dist="254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pPr defTabSz="914400"/>
            <a:endParaRPr lang="en-US"/>
          </a:p>
        </p:txBody>
      </p:sp>
      <p:sp>
        <p:nvSpPr>
          <p:cNvPr id="56" name="Shape 5">
            <a:extLst>
              <a:ext uri="{FF2B5EF4-FFF2-40B4-BE49-F238E27FC236}">
                <a16:creationId xmlns:a16="http://schemas.microsoft.com/office/drawing/2014/main" id="{ECB07240-2686-9A42-3A2C-F67E0CA9CEEB}"/>
              </a:ext>
            </a:extLst>
          </p:cNvPr>
          <p:cNvSpPr/>
          <p:nvPr/>
        </p:nvSpPr>
        <p:spPr>
          <a:xfrm flipH="1">
            <a:off x="4981007" y="4015676"/>
            <a:ext cx="104406" cy="1011088"/>
          </a:xfrm>
          <a:prstGeom prst="rect">
            <a:avLst/>
          </a:prstGeom>
          <a:solidFill>
            <a:srgbClr val="C0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7" name="Text 7">
            <a:extLst>
              <a:ext uri="{FF2B5EF4-FFF2-40B4-BE49-F238E27FC236}">
                <a16:creationId xmlns:a16="http://schemas.microsoft.com/office/drawing/2014/main" id="{6B61D9E1-ACA0-EC29-1F89-11EA72B44BCF}"/>
              </a:ext>
            </a:extLst>
          </p:cNvPr>
          <p:cNvSpPr/>
          <p:nvPr/>
        </p:nvSpPr>
        <p:spPr>
          <a:xfrm>
            <a:off x="5621312" y="4012304"/>
            <a:ext cx="2613534" cy="110215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defTabSz="914400"/>
            <a:r>
              <a:rPr lang="en-US" sz="1600" b="1">
                <a:solidFill>
                  <a:srgbClr val="F96167"/>
                </a:solidFill>
                <a:latin typeface="Calibri"/>
                <a:ea typeface="Calibri"/>
                <a:cs typeface="Calibri"/>
              </a:rPr>
              <a:t>Parameter Sensitivity</a:t>
            </a:r>
            <a:endParaRPr lang="en-US" sz="1600">
              <a:solidFill>
                <a:prstClr val="black"/>
              </a:solidFill>
              <a:latin typeface="Calibri" panose="020F0502020204030204"/>
              <a:ea typeface="Calibri"/>
              <a:cs typeface="Calibri"/>
            </a:endParaRPr>
          </a:p>
          <a:p>
            <a:pPr defTabSz="914400"/>
            <a:r>
              <a:rPr lang="en-US" sz="1200">
                <a:solidFill>
                  <a:srgbClr val="555555"/>
                </a:solidFill>
                <a:latin typeface="Calibri"/>
                <a:ea typeface="Calibri"/>
                <a:cs typeface="Calibri"/>
              </a:rPr>
              <a:t>Results highly sensitive to eps — small changes candramatically alter output</a:t>
            </a:r>
            <a:endParaRPr lang="en-US"/>
          </a:p>
        </p:txBody>
      </p:sp>
      <p:sp>
        <p:nvSpPr>
          <p:cNvPr id="58" name="Shape 4">
            <a:extLst>
              <a:ext uri="{FF2B5EF4-FFF2-40B4-BE49-F238E27FC236}">
                <a16:creationId xmlns:a16="http://schemas.microsoft.com/office/drawing/2014/main" id="{18B9AFB7-D708-1986-747B-5A603F491CEC}"/>
              </a:ext>
            </a:extLst>
          </p:cNvPr>
          <p:cNvSpPr/>
          <p:nvPr/>
        </p:nvSpPr>
        <p:spPr>
          <a:xfrm>
            <a:off x="5001091" y="5149306"/>
            <a:ext cx="3229258" cy="1001719"/>
          </a:xfrm>
          <a:prstGeom prst="rect">
            <a:avLst/>
          </a:prstGeom>
          <a:solidFill>
            <a:srgbClr val="FFF5F5"/>
          </a:solidFill>
          <a:ln/>
          <a:effectLst>
            <a:outerShdw blurRad="76200" dist="254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pPr defTabSz="914400"/>
            <a:endParaRPr lang="en-US"/>
          </a:p>
        </p:txBody>
      </p:sp>
      <p:sp>
        <p:nvSpPr>
          <p:cNvPr id="59" name="Shape 5">
            <a:extLst>
              <a:ext uri="{FF2B5EF4-FFF2-40B4-BE49-F238E27FC236}">
                <a16:creationId xmlns:a16="http://schemas.microsoft.com/office/drawing/2014/main" id="{FA03C09F-51F8-7186-D023-D509B3C72CF8}"/>
              </a:ext>
            </a:extLst>
          </p:cNvPr>
          <p:cNvSpPr/>
          <p:nvPr/>
        </p:nvSpPr>
        <p:spPr>
          <a:xfrm flipH="1">
            <a:off x="4981006" y="5139938"/>
            <a:ext cx="104406" cy="1011088"/>
          </a:xfrm>
          <a:prstGeom prst="rect">
            <a:avLst/>
          </a:prstGeom>
          <a:solidFill>
            <a:srgbClr val="C0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0" name="Text 15">
            <a:extLst>
              <a:ext uri="{FF2B5EF4-FFF2-40B4-BE49-F238E27FC236}">
                <a16:creationId xmlns:a16="http://schemas.microsoft.com/office/drawing/2014/main" id="{AED9D6D9-57B6-547D-ADF6-B60D30AAC388}"/>
              </a:ext>
            </a:extLst>
          </p:cNvPr>
          <p:cNvSpPr/>
          <p:nvPr/>
        </p:nvSpPr>
        <p:spPr>
          <a:xfrm>
            <a:off x="5621312" y="5119702"/>
            <a:ext cx="2613533" cy="113962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defTabSz="914400"/>
            <a:r>
              <a:rPr lang="en-US" sz="1600" b="1">
                <a:solidFill>
                  <a:srgbClr val="F96167"/>
                </a:solidFill>
                <a:latin typeface="Calibri"/>
                <a:ea typeface="Calibri"/>
                <a:cs typeface="Calibri"/>
              </a:rPr>
              <a:t>No predict()</a:t>
            </a:r>
            <a:endParaRPr lang="en-US" sz="1600">
              <a:solidFill>
                <a:prstClr val="black"/>
              </a:solidFill>
              <a:latin typeface="Calibri" panose="020F0502020204030204"/>
              <a:ea typeface="Calibri"/>
              <a:cs typeface="Calibri"/>
            </a:endParaRPr>
          </a:p>
          <a:p>
            <a:pPr defTabSz="914400"/>
            <a:r>
              <a:rPr lang="en-US" sz="1200">
                <a:solidFill>
                  <a:srgbClr val="555555"/>
                </a:solidFill>
                <a:latin typeface="Calibri"/>
                <a:ea typeface="Calibri"/>
                <a:cs typeface="Calibri"/>
              </a:rPr>
              <a:t>Cannot assign new data points to existing clusters (no.predict method)</a:t>
            </a:r>
            <a:endParaRPr lang="en-US"/>
          </a:p>
        </p:txBody>
      </p:sp>
      <p:pic>
        <p:nvPicPr>
          <p:cNvPr id="63" name="Image 0" descr="/home/claude/icon_density.png">
            <a:extLst>
              <a:ext uri="{FF2B5EF4-FFF2-40B4-BE49-F238E27FC236}">
                <a16:creationId xmlns:a16="http://schemas.microsoft.com/office/drawing/2014/main" id="{05DEF4B4-3C03-8CD3-2D7C-7ECA025DC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858" y="1821491"/>
            <a:ext cx="502920" cy="502920"/>
          </a:xfrm>
          <a:prstGeom prst="rect">
            <a:avLst/>
          </a:prstGeom>
        </p:spPr>
      </p:pic>
      <p:pic>
        <p:nvPicPr>
          <p:cNvPr id="64" name="Image 2" descr="/home/claude/icon_sensitivity.png">
            <a:extLst>
              <a:ext uri="{FF2B5EF4-FFF2-40B4-BE49-F238E27FC236}">
                <a16:creationId xmlns:a16="http://schemas.microsoft.com/office/drawing/2014/main" id="{55D1E053-71DF-9823-1ED6-9AFB78E045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858" y="4230426"/>
            <a:ext cx="502920" cy="502920"/>
          </a:xfrm>
          <a:prstGeom prst="rect">
            <a:avLst/>
          </a:prstGeom>
        </p:spPr>
      </p:pic>
      <p:pic>
        <p:nvPicPr>
          <p:cNvPr id="65" name="Image 1" descr="/home/claude/icon_dimensions.png">
            <a:extLst>
              <a:ext uri="{FF2B5EF4-FFF2-40B4-BE49-F238E27FC236}">
                <a16:creationId xmlns:a16="http://schemas.microsoft.com/office/drawing/2014/main" id="{2FB15D00-A814-7F6C-C02A-E5E08465D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1867" y="3005211"/>
            <a:ext cx="502920" cy="502920"/>
          </a:xfrm>
          <a:prstGeom prst="rect">
            <a:avLst/>
          </a:prstGeom>
        </p:spPr>
      </p:pic>
      <p:pic>
        <p:nvPicPr>
          <p:cNvPr id="66" name="Image 3" descr="/home/claude/icon_no_predict.png">
            <a:extLst>
              <a:ext uri="{FF2B5EF4-FFF2-40B4-BE49-F238E27FC236}">
                <a16:creationId xmlns:a16="http://schemas.microsoft.com/office/drawing/2014/main" id="{9FC5A8B1-45F5-684F-0B79-27D0E57977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1867" y="5288416"/>
            <a:ext cx="502920" cy="502920"/>
          </a:xfrm>
          <a:prstGeom prst="rect">
            <a:avLst/>
          </a:prstGeom>
        </p:spPr>
      </p:pic>
      <p:pic>
        <p:nvPicPr>
          <p:cNvPr id="67" name="Image 0" descr="/home/claude/icon_no_k.png">
            <a:extLst>
              <a:ext uri="{FF2B5EF4-FFF2-40B4-BE49-F238E27FC236}">
                <a16:creationId xmlns:a16="http://schemas.microsoft.com/office/drawing/2014/main" id="{56F262C4-BA1A-FFD2-3638-903EEED735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194" y="1838751"/>
            <a:ext cx="502920" cy="502920"/>
          </a:xfrm>
          <a:prstGeom prst="rect">
            <a:avLst/>
          </a:prstGeom>
        </p:spPr>
      </p:pic>
      <p:pic>
        <p:nvPicPr>
          <p:cNvPr id="68" name="Image 2" descr="/home/claude/icon_noise.png">
            <a:extLst>
              <a:ext uri="{FF2B5EF4-FFF2-40B4-BE49-F238E27FC236}">
                <a16:creationId xmlns:a16="http://schemas.microsoft.com/office/drawing/2014/main" id="{C4193731-19D4-38FD-0108-5250B68C6C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351" y="2969985"/>
            <a:ext cx="502920" cy="502920"/>
          </a:xfrm>
          <a:prstGeom prst="rect">
            <a:avLst/>
          </a:prstGeom>
        </p:spPr>
      </p:pic>
      <p:pic>
        <p:nvPicPr>
          <p:cNvPr id="69" name="Image 1" descr="/home/claude/icon_shapes.png">
            <a:extLst>
              <a:ext uri="{FF2B5EF4-FFF2-40B4-BE49-F238E27FC236}">
                <a16:creationId xmlns:a16="http://schemas.microsoft.com/office/drawing/2014/main" id="{14EBB331-2807-7F1A-E9E6-507F681EF3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5194" y="4179364"/>
            <a:ext cx="502920" cy="502920"/>
          </a:xfrm>
          <a:prstGeom prst="rect">
            <a:avLst/>
          </a:prstGeom>
        </p:spPr>
      </p:pic>
      <p:pic>
        <p:nvPicPr>
          <p:cNvPr id="70" name="Image 3" descr="/home/claude/icon_sizes.png">
            <a:extLst>
              <a:ext uri="{FF2B5EF4-FFF2-40B4-BE49-F238E27FC236}">
                <a16:creationId xmlns:a16="http://schemas.microsoft.com/office/drawing/2014/main" id="{0513ACA2-E025-25A5-5A8F-629816A1EC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4393" y="5335908"/>
            <a:ext cx="502920" cy="50292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7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457200" y="1131570"/>
            <a:ext cx="82296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914400"/>
            <a:r>
              <a:rPr lang="en-US" sz="3000" b="1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Evaluating Clustering — ARI</a:t>
            </a:r>
            <a:endParaRPr lang="en-US" sz="30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 3"/>
          <p:cNvSpPr/>
          <p:nvPr/>
        </p:nvSpPr>
        <p:spPr>
          <a:xfrm>
            <a:off x="457200" y="1680210"/>
            <a:ext cx="82296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914400"/>
            <a:r>
              <a:rPr lang="en-US" sz="1300">
                <a:solidFill>
                  <a:srgbClr val="CADCFC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Adjusted Rand Index — measures how well clustering matches true labels (0 = random, 1 = perfect)</a:t>
            </a:r>
            <a:endParaRPr lang="en-US" sz="130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6" name="Image 0" descr="/home/claude/slide_ar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2137410"/>
            <a:ext cx="8595360" cy="237744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457200" y="4697730"/>
            <a:ext cx="8229600" cy="914400"/>
          </a:xfrm>
          <a:prstGeom prst="rect">
            <a:avLst/>
          </a:prstGeom>
          <a:solidFill>
            <a:srgbClr val="283A70"/>
          </a:solidFill>
          <a:ln/>
          <a:effectLst>
            <a:outerShdw blurRad="76200" dist="254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457200" y="4697730"/>
            <a:ext cx="54864" cy="914400"/>
          </a:xfrm>
          <a:prstGeom prst="rect">
            <a:avLst/>
          </a:prstGeom>
          <a:solidFill>
            <a:srgbClr val="F9E79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85800" y="4743450"/>
            <a:ext cx="781812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defTabSz="914400"/>
            <a:r>
              <a:rPr lang="en-US" sz="1400" b="1">
                <a:solidFill>
                  <a:srgbClr val="F9E795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Key Insight: </a:t>
            </a:r>
            <a:r>
              <a:rPr lang="en-US" sz="1300" b="1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Why not use accuracy? </a:t>
            </a:r>
            <a:r>
              <a:rPr lang="en-US" sz="1200">
                <a:solidFill>
                  <a:srgbClr val="CADCFC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Cluster labels [0,0,1,1] and [1,1,0,0] are identical groupings but give 0% accuracy. ARI correctly returns 1.0 because it compares </a:t>
            </a:r>
            <a:r>
              <a:rPr lang="en-US" sz="1200" i="1">
                <a:solidFill>
                  <a:srgbClr val="CADCFC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groupings</a:t>
            </a:r>
            <a:r>
              <a:rPr lang="en-US" sz="1200">
                <a:solidFill>
                  <a:srgbClr val="CADCFC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, not label numbers.</a:t>
            </a:r>
            <a:endParaRPr lang="en-US" sz="140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37F3F8-0060-8093-233F-22D254C1632B}"/>
              </a:ext>
            </a:extLst>
          </p:cNvPr>
          <p:cNvGrpSpPr/>
          <p:nvPr/>
        </p:nvGrpSpPr>
        <p:grpSpPr>
          <a:xfrm>
            <a:off x="0" y="6226775"/>
            <a:ext cx="9144000" cy="630860"/>
            <a:chOff x="0" y="6226775"/>
            <a:chExt cx="9144000" cy="630860"/>
          </a:xfrm>
        </p:grpSpPr>
        <p:sp>
          <p:nvSpPr>
            <p:cNvPr id="11" name="Shape 2">
              <a:extLst>
                <a:ext uri="{FF2B5EF4-FFF2-40B4-BE49-F238E27FC236}">
                  <a16:creationId xmlns:a16="http://schemas.microsoft.com/office/drawing/2014/main" id="{D726548F-CEF1-39F1-0514-9686A3EE0958}"/>
                </a:ext>
              </a:extLst>
            </p:cNvPr>
            <p:cNvSpPr/>
            <p:nvPr/>
          </p:nvSpPr>
          <p:spPr>
            <a:xfrm>
              <a:off x="0" y="6226775"/>
              <a:ext cx="9144000" cy="630860"/>
            </a:xfrm>
            <a:prstGeom prst="rect">
              <a:avLst/>
            </a:prstGeom>
            <a:solidFill>
              <a:srgbClr val="1E2761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 0">
              <a:extLst>
                <a:ext uri="{FF2B5EF4-FFF2-40B4-BE49-F238E27FC236}">
                  <a16:creationId xmlns:a16="http://schemas.microsoft.com/office/drawing/2014/main" id="{504BB859-8F41-B1BA-2DDA-BC7291F2E8BD}"/>
                </a:ext>
              </a:extLst>
            </p:cNvPr>
            <p:cNvSpPr/>
            <p:nvPr/>
          </p:nvSpPr>
          <p:spPr>
            <a:xfrm>
              <a:off x="486015" y="6389705"/>
              <a:ext cx="4572000" cy="32004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defTabSz="914400"/>
              <a:r>
                <a:rPr lang="en-US" sz="900">
                  <a:solidFill>
                    <a:schemeClr val="bg1"/>
                  </a:solidFill>
                  <a:latin typeface="Calibri"/>
                  <a:ea typeface="Calibri"/>
                  <a:cs typeface="Calibri"/>
                </a:rPr>
                <a:t>CSC564— King Saud University</a:t>
              </a:r>
              <a:endParaRPr lang="en-US"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" name="Text 1">
              <a:extLst>
                <a:ext uri="{FF2B5EF4-FFF2-40B4-BE49-F238E27FC236}">
                  <a16:creationId xmlns:a16="http://schemas.microsoft.com/office/drawing/2014/main" id="{D8DCF819-EDBB-309A-B9B4-55F8E357A0C8}"/>
                </a:ext>
              </a:extLst>
            </p:cNvPr>
            <p:cNvSpPr/>
            <p:nvPr/>
          </p:nvSpPr>
          <p:spPr>
            <a:xfrm>
              <a:off x="6886815" y="6389705"/>
              <a:ext cx="1828800" cy="32004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algn="r" defTabSz="914400"/>
              <a:r>
                <a:rPr lang="en-US" sz="900" b="1">
                  <a:solidFill>
                    <a:schemeClr val="bg1"/>
                  </a:solidFill>
                  <a:latin typeface="Calibri"/>
                  <a:ea typeface="Calibri"/>
                  <a:cs typeface="Calibri"/>
                </a:rPr>
                <a:t>26</a:t>
              </a:r>
              <a:endParaRPr lang="en-US"/>
            </a:p>
          </p:txBody>
        </p:sp>
      </p:grpSp>
      <p:pic>
        <p:nvPicPr>
          <p:cNvPr id="16" name="Picture 15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3A8F18CD-C2A2-E950-6B07-1B2E6121D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" y="-1827"/>
            <a:ext cx="1648065" cy="73350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/>
          <p:cNvSpPr/>
          <p:nvPr/>
        </p:nvSpPr>
        <p:spPr>
          <a:xfrm>
            <a:off x="0" y="857250"/>
            <a:ext cx="9144000" cy="822960"/>
          </a:xfrm>
          <a:prstGeom prst="rect">
            <a:avLst/>
          </a:prstGeom>
          <a:solidFill>
            <a:srgbClr val="1E276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457200" y="948690"/>
            <a:ext cx="822960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914400"/>
            <a:r>
              <a:rPr lang="en-US" sz="2800" b="1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Silhouette Score — A Cautionary Tale</a:t>
            </a:r>
            <a:endParaRPr lang="en-US" sz="28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Text 4"/>
          <p:cNvSpPr/>
          <p:nvPr/>
        </p:nvSpPr>
        <p:spPr>
          <a:xfrm>
            <a:off x="457200" y="1863090"/>
            <a:ext cx="82296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914400"/>
            <a:r>
              <a:rPr lang="en-US" sz="1400" i="1">
                <a:solidFill>
                  <a:srgbClr val="555555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Measures cluster compactness and separation (−1 to 1, higher = better)</a:t>
            </a:r>
            <a:endParaRPr lang="en-US" sz="1400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11" name="Table 0"/>
          <p:cNvGraphicFramePr>
            <a:graphicFrameLocks noGrp="1"/>
          </p:cNvGraphicFramePr>
          <p:nvPr/>
        </p:nvGraphicFramePr>
        <p:xfrm>
          <a:off x="731520" y="2411730"/>
          <a:ext cx="7680960" cy="1371600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300" b="1">
                          <a:solidFill>
                            <a:srgbClr val="FFFFFF"/>
                          </a:solidFill>
                        </a:rPr>
                        <a:t>Algorithm</a:t>
                      </a:r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76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300" b="1">
                          <a:solidFill>
                            <a:srgbClr val="FFFFFF"/>
                          </a:solidFill>
                        </a:rPr>
                        <a:t>ARI (with labels)</a:t>
                      </a:r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76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300" b="1">
                          <a:solidFill>
                            <a:srgbClr val="FFFFFF"/>
                          </a:solidFill>
                        </a:rPr>
                        <a:t>Silhouette (no labels)</a:t>
                      </a:r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76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300" b="1">
                          <a:solidFill>
                            <a:srgbClr val="FFFFFF"/>
                          </a:solidFill>
                        </a:rPr>
                        <a:t>Verdict</a:t>
                      </a:r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7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300">
                          <a:solidFill>
                            <a:srgbClr val="000000"/>
                          </a:solidFill>
                        </a:rPr>
                        <a:t>k-Means</a:t>
                      </a:r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300">
                          <a:solidFill>
                            <a:srgbClr val="CC6600"/>
                          </a:solidFill>
                        </a:rPr>
                        <a:t>0.50</a:t>
                      </a:r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300" b="1">
                          <a:solidFill>
                            <a:srgbClr val="CC6600"/>
                          </a:solidFill>
                        </a:rPr>
                        <a:t>0.58 ← Higher!</a:t>
                      </a:r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>
                          <a:solidFill>
                            <a:srgbClr val="F96167"/>
                          </a:solidFill>
                        </a:rPr>
                        <a:t>Visually wrong</a:t>
                      </a:r>
                      <a:endParaRPr lang="en-US" sz="1200"/>
                    </a:p>
                  </a:txBody>
                  <a:tcPr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300">
                          <a:solidFill>
                            <a:srgbClr val="000000"/>
                          </a:solidFill>
                        </a:rPr>
                        <a:t>DBSCAN</a:t>
                      </a:r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300" b="1">
                          <a:solidFill>
                            <a:srgbClr val="008855"/>
                          </a:solidFill>
                        </a:rPr>
                        <a:t>1.00</a:t>
                      </a:r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300">
                          <a:solidFill>
                            <a:srgbClr val="888888"/>
                          </a:solidFill>
                        </a:rPr>
                        <a:t>0.38</a:t>
                      </a:r>
                      <a:endParaRPr lang="en-US" sz="1300"/>
                    </a:p>
                  </a:txBody>
                  <a:tcPr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b="1">
                          <a:solidFill>
                            <a:srgbClr val="008855"/>
                          </a:solidFill>
                        </a:rPr>
                        <a:t>Visually correct ✓</a:t>
                      </a:r>
                      <a:endParaRPr lang="en-US" sz="1200"/>
                    </a:p>
                  </a:txBody>
                  <a:tcPr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Shape 5"/>
          <p:cNvSpPr/>
          <p:nvPr/>
        </p:nvSpPr>
        <p:spPr>
          <a:xfrm>
            <a:off x="731520" y="3874770"/>
            <a:ext cx="7680960" cy="1645920"/>
          </a:xfrm>
          <a:prstGeom prst="rect">
            <a:avLst/>
          </a:prstGeom>
          <a:solidFill>
            <a:srgbClr val="FFF8E1"/>
          </a:solidFill>
          <a:ln/>
          <a:effectLst>
            <a:outerShdw blurRad="76200" dist="254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731520" y="3874770"/>
            <a:ext cx="54864" cy="1645920"/>
          </a:xfrm>
          <a:prstGeom prst="rect">
            <a:avLst/>
          </a:prstGeom>
          <a:solidFill>
            <a:srgbClr val="D4A0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914400" y="3966210"/>
            <a:ext cx="7315200" cy="1463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defTabSz="914400"/>
            <a:r>
              <a:rPr lang="en-US" sz="1500" b="1">
                <a:solidFill>
                  <a:srgbClr val="D4A01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⚠  Why Silhouette Score Can Be Misleading</a:t>
            </a:r>
            <a:endParaRPr lang="en-US" sz="1500">
              <a:solidFill>
                <a:prstClr val="black"/>
              </a:solidFill>
              <a:latin typeface="Calibri" panose="020F0502020204030204"/>
            </a:endParaRPr>
          </a:p>
          <a:p>
            <a:pPr defTabSz="914400"/>
            <a:endParaRPr lang="en-US" sz="1500">
              <a:solidFill>
                <a:prstClr val="black"/>
              </a:solidFill>
              <a:latin typeface="Calibri" panose="020F0502020204030204"/>
            </a:endParaRPr>
          </a:p>
          <a:p>
            <a:pPr defTabSz="914400"/>
            <a:r>
              <a:rPr lang="en-US" sz="1300">
                <a:solidFill>
                  <a:srgbClr val="555555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Silhouette favors compact, spherical clusters — exactly what k-Means produces.</a:t>
            </a:r>
            <a:endParaRPr lang="en-US" sz="1500">
              <a:solidFill>
                <a:prstClr val="black"/>
              </a:solidFill>
              <a:latin typeface="Calibri" panose="020F0502020204030204"/>
            </a:endParaRPr>
          </a:p>
          <a:p>
            <a:pPr defTabSz="914400"/>
            <a:r>
              <a:rPr lang="en-US" sz="1300">
                <a:solidFill>
                  <a:srgbClr val="555555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DBSCAN finds the correct complex-shaped clusters but scores lower.</a:t>
            </a:r>
            <a:endParaRPr lang="en-US" sz="1500">
              <a:solidFill>
                <a:prstClr val="black"/>
              </a:solidFill>
              <a:latin typeface="Calibri" panose="020F0502020204030204"/>
            </a:endParaRPr>
          </a:p>
          <a:p>
            <a:pPr defTabSz="914400"/>
            <a:endParaRPr lang="en-US" sz="1500">
              <a:solidFill>
                <a:prstClr val="black"/>
              </a:solidFill>
              <a:latin typeface="Calibri" panose="020F0502020204030204"/>
            </a:endParaRPr>
          </a:p>
          <a:p>
            <a:pPr defTabSz="914400"/>
            <a:r>
              <a:rPr lang="en-US" sz="1300" b="1">
                <a:solidFill>
                  <a:srgbClr val="1E276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Book's conclusion: No perfect automatic metric. Manual inspection is essential.</a:t>
            </a:r>
            <a:endParaRPr lang="en-US" sz="150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E010EF-632D-9F8C-759A-8A40C2A26D97}"/>
              </a:ext>
            </a:extLst>
          </p:cNvPr>
          <p:cNvGrpSpPr/>
          <p:nvPr/>
        </p:nvGrpSpPr>
        <p:grpSpPr>
          <a:xfrm>
            <a:off x="0" y="6226775"/>
            <a:ext cx="9144000" cy="630860"/>
            <a:chOff x="0" y="6226775"/>
            <a:chExt cx="9144000" cy="630860"/>
          </a:xfrm>
        </p:grpSpPr>
        <p:sp>
          <p:nvSpPr>
            <p:cNvPr id="12" name="Shape 2">
              <a:extLst>
                <a:ext uri="{FF2B5EF4-FFF2-40B4-BE49-F238E27FC236}">
                  <a16:creationId xmlns:a16="http://schemas.microsoft.com/office/drawing/2014/main" id="{80DD9E1B-04D5-B271-1F40-283D3528460D}"/>
                </a:ext>
              </a:extLst>
            </p:cNvPr>
            <p:cNvSpPr/>
            <p:nvPr/>
          </p:nvSpPr>
          <p:spPr>
            <a:xfrm>
              <a:off x="0" y="6226775"/>
              <a:ext cx="9144000" cy="630860"/>
            </a:xfrm>
            <a:prstGeom prst="rect">
              <a:avLst/>
            </a:prstGeom>
            <a:solidFill>
              <a:srgbClr val="1E2761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 0">
              <a:extLst>
                <a:ext uri="{FF2B5EF4-FFF2-40B4-BE49-F238E27FC236}">
                  <a16:creationId xmlns:a16="http://schemas.microsoft.com/office/drawing/2014/main" id="{6C39212F-D608-18E3-F1CB-94CD493492F2}"/>
                </a:ext>
              </a:extLst>
            </p:cNvPr>
            <p:cNvSpPr/>
            <p:nvPr/>
          </p:nvSpPr>
          <p:spPr>
            <a:xfrm>
              <a:off x="486015" y="6389705"/>
              <a:ext cx="4572000" cy="32004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defTabSz="914400"/>
              <a:r>
                <a:rPr lang="en-US" sz="900">
                  <a:solidFill>
                    <a:schemeClr val="bg1"/>
                  </a:solidFill>
                  <a:latin typeface="Calibri"/>
                  <a:ea typeface="Calibri"/>
                  <a:cs typeface="Calibri"/>
                </a:rPr>
                <a:t>CSC564— King Saud University</a:t>
              </a:r>
              <a:endParaRPr lang="en-US"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" name="Text 1">
              <a:extLst>
                <a:ext uri="{FF2B5EF4-FFF2-40B4-BE49-F238E27FC236}">
                  <a16:creationId xmlns:a16="http://schemas.microsoft.com/office/drawing/2014/main" id="{65E2AA36-7C13-7574-6E2A-707E2F998619}"/>
                </a:ext>
              </a:extLst>
            </p:cNvPr>
            <p:cNvSpPr/>
            <p:nvPr/>
          </p:nvSpPr>
          <p:spPr>
            <a:xfrm>
              <a:off x="6886815" y="6389705"/>
              <a:ext cx="1828800" cy="32004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algn="r" defTabSz="914400"/>
              <a:r>
                <a:rPr lang="en-US" sz="900" b="1">
                  <a:solidFill>
                    <a:schemeClr val="bg1"/>
                  </a:solidFill>
                  <a:latin typeface="Calibri"/>
                  <a:ea typeface="Calibri"/>
                  <a:cs typeface="Calibri"/>
                </a:rPr>
                <a:t>27</a:t>
              </a:r>
              <a:endParaRPr lang="en-US"/>
            </a:p>
          </p:txBody>
        </p:sp>
      </p:grpSp>
      <p:pic>
        <p:nvPicPr>
          <p:cNvPr id="17" name="Picture 16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C4A96690-AA09-6DF5-9AF4-1FBFDEFC8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" y="-1827"/>
            <a:ext cx="1648065" cy="73350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/>
          <p:cNvSpPr/>
          <p:nvPr/>
        </p:nvSpPr>
        <p:spPr>
          <a:xfrm>
            <a:off x="0" y="857250"/>
            <a:ext cx="9144000" cy="822960"/>
          </a:xfrm>
          <a:prstGeom prst="rect">
            <a:avLst/>
          </a:prstGeom>
          <a:solidFill>
            <a:srgbClr val="1E276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457200" y="948690"/>
            <a:ext cx="822960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914400"/>
            <a:r>
              <a:rPr lang="en-US" sz="2600" b="1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Algorithm Comparison — Strengths &amp; Weaknesses</a:t>
            </a:r>
            <a:endParaRPr lang="en-US" sz="2600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14" name="Table 0"/>
          <p:cNvGraphicFramePr>
            <a:graphicFrameLocks noGrp="1"/>
          </p:cNvGraphicFramePr>
          <p:nvPr/>
        </p:nvGraphicFramePr>
        <p:xfrm>
          <a:off x="365760" y="1863090"/>
          <a:ext cx="8412480" cy="3657600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>
                          <a:solidFill>
                            <a:srgbClr val="FFFFFF"/>
                          </a:solidFill>
                        </a:rPr>
                        <a:t>Feature</a:t>
                      </a:r>
                      <a:endParaRPr lang="en-US" sz="1100"/>
                    </a:p>
                  </a:txBody>
                  <a:tcPr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76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>
                          <a:solidFill>
                            <a:srgbClr val="FFFFFF"/>
                          </a:solidFill>
                        </a:rPr>
                        <a:t>k-Means</a:t>
                      </a:r>
                      <a:endParaRPr lang="en-US" sz="1100"/>
                    </a:p>
                  </a:txBody>
                  <a:tcPr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76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>
                          <a:solidFill>
                            <a:srgbClr val="FFFFFF"/>
                          </a:solidFill>
                        </a:rPr>
                        <a:t>Agglomerative</a:t>
                      </a:r>
                      <a:endParaRPr lang="en-US" sz="1100"/>
                    </a:p>
                  </a:txBody>
                  <a:tcPr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76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>
                          <a:solidFill>
                            <a:srgbClr val="FFFFFF"/>
                          </a:solidFill>
                        </a:rPr>
                        <a:t>DBSCAN</a:t>
                      </a:r>
                      <a:endParaRPr lang="en-US" sz="1100"/>
                    </a:p>
                  </a:txBody>
                  <a:tcPr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7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>
                          <a:solidFill>
                            <a:srgbClr val="333333"/>
                          </a:solidFill>
                        </a:rPr>
                        <a:t>Must set # clusters</a:t>
                      </a:r>
                      <a:endParaRPr lang="en-US" sz="1100"/>
                    </a:p>
                  </a:txBody>
                  <a:tcPr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CC3333"/>
                          </a:solidFill>
                        </a:rPr>
                        <a:t>Yes</a:t>
                      </a:r>
                      <a:endParaRPr lang="en-US" sz="1100"/>
                    </a:p>
                  </a:txBody>
                  <a:tcPr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CC3333"/>
                          </a:solidFill>
                        </a:rPr>
                        <a:t>Yes</a:t>
                      </a:r>
                      <a:endParaRPr lang="en-US" sz="1100"/>
                    </a:p>
                  </a:txBody>
                  <a:tcPr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>
                          <a:solidFill>
                            <a:srgbClr val="008855"/>
                          </a:solidFill>
                        </a:rPr>
                        <a:t>No ✓</a:t>
                      </a:r>
                      <a:endParaRPr lang="en-US" sz="1100"/>
                    </a:p>
                  </a:txBody>
                  <a:tcPr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>
                          <a:solidFill>
                            <a:srgbClr val="333333"/>
                          </a:solidFill>
                        </a:rPr>
                        <a:t>Complex shapes</a:t>
                      </a:r>
                      <a:endParaRPr lang="en-US" sz="1100"/>
                    </a:p>
                  </a:txBody>
                  <a:tcPr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CC3333"/>
                          </a:solidFill>
                        </a:rPr>
                        <a:t>No</a:t>
                      </a:r>
                      <a:endParaRPr lang="en-US" sz="1100"/>
                    </a:p>
                  </a:txBody>
                  <a:tcPr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CC3333"/>
                          </a:solidFill>
                        </a:rPr>
                        <a:t>No</a:t>
                      </a:r>
                      <a:endParaRPr lang="en-US" sz="1100"/>
                    </a:p>
                  </a:txBody>
                  <a:tcPr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>
                          <a:solidFill>
                            <a:srgbClr val="008855"/>
                          </a:solidFill>
                        </a:rPr>
                        <a:t>Yes ✓</a:t>
                      </a:r>
                      <a:endParaRPr lang="en-US" sz="1100"/>
                    </a:p>
                  </a:txBody>
                  <a:tcPr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>
                          <a:solidFill>
                            <a:srgbClr val="333333"/>
                          </a:solidFill>
                        </a:rPr>
                        <a:t>Noise detection</a:t>
                      </a:r>
                      <a:endParaRPr lang="en-US" sz="1100"/>
                    </a:p>
                  </a:txBody>
                  <a:tcPr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CC3333"/>
                          </a:solidFill>
                        </a:rPr>
                        <a:t>No</a:t>
                      </a:r>
                      <a:endParaRPr lang="en-US" sz="1100"/>
                    </a:p>
                  </a:txBody>
                  <a:tcPr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CC3333"/>
                          </a:solidFill>
                        </a:rPr>
                        <a:t>No</a:t>
                      </a:r>
                      <a:endParaRPr lang="en-US" sz="1100"/>
                    </a:p>
                  </a:txBody>
                  <a:tcPr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>
                          <a:solidFill>
                            <a:srgbClr val="008855"/>
                          </a:solidFill>
                        </a:rPr>
                        <a:t>Yes ✓</a:t>
                      </a:r>
                      <a:endParaRPr lang="en-US" sz="1100"/>
                    </a:p>
                  </a:txBody>
                  <a:tcPr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>
                          <a:solidFill>
                            <a:srgbClr val="333333"/>
                          </a:solidFill>
                        </a:rPr>
                        <a:t>Scalability</a:t>
                      </a:r>
                      <a:endParaRPr lang="en-US" sz="1100"/>
                    </a:p>
                  </a:txBody>
                  <a:tcPr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>
                          <a:solidFill>
                            <a:srgbClr val="008855"/>
                          </a:solidFill>
                        </a:rPr>
                        <a:t>Excellent ✓</a:t>
                      </a:r>
                      <a:endParaRPr lang="en-US" sz="1100"/>
                    </a:p>
                  </a:txBody>
                  <a:tcPr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666666"/>
                          </a:solidFill>
                        </a:rPr>
                        <a:t>Good</a:t>
                      </a:r>
                      <a:endParaRPr lang="en-US" sz="1100"/>
                    </a:p>
                  </a:txBody>
                  <a:tcPr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666666"/>
                          </a:solidFill>
                        </a:rPr>
                        <a:t>Good</a:t>
                      </a:r>
                      <a:endParaRPr lang="en-US" sz="1100"/>
                    </a:p>
                  </a:txBody>
                  <a:tcPr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>
                          <a:solidFill>
                            <a:srgbClr val="333333"/>
                          </a:solidFill>
                        </a:rPr>
                        <a:t>predict() for new data</a:t>
                      </a:r>
                      <a:endParaRPr lang="en-US" sz="1100"/>
                    </a:p>
                  </a:txBody>
                  <a:tcPr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>
                          <a:solidFill>
                            <a:srgbClr val="008855"/>
                          </a:solidFill>
                        </a:rPr>
                        <a:t>Yes ✓</a:t>
                      </a:r>
                      <a:endParaRPr lang="en-US" sz="1100"/>
                    </a:p>
                  </a:txBody>
                  <a:tcPr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CC3333"/>
                          </a:solidFill>
                        </a:rPr>
                        <a:t>No</a:t>
                      </a:r>
                      <a:endParaRPr lang="en-US" sz="1100"/>
                    </a:p>
                  </a:txBody>
                  <a:tcPr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CC3333"/>
                          </a:solidFill>
                        </a:rPr>
                        <a:t>No</a:t>
                      </a:r>
                      <a:endParaRPr lang="en-US" sz="1100"/>
                    </a:p>
                  </a:txBody>
                  <a:tcPr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>
                          <a:solidFill>
                            <a:srgbClr val="333333"/>
                          </a:solidFill>
                        </a:rPr>
                        <a:t>Varying densities</a:t>
                      </a:r>
                      <a:endParaRPr lang="en-US" sz="1100"/>
                    </a:p>
                  </a:txBody>
                  <a:tcPr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666666"/>
                          </a:solidFill>
                        </a:rPr>
                        <a:t>Partial</a:t>
                      </a:r>
                      <a:endParaRPr lang="en-US" sz="1100"/>
                    </a:p>
                  </a:txBody>
                  <a:tcPr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666666"/>
                          </a:solidFill>
                        </a:rPr>
                        <a:t>Partial</a:t>
                      </a:r>
                      <a:endParaRPr lang="en-US" sz="1100"/>
                    </a:p>
                  </a:txBody>
                  <a:tcPr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CC3333"/>
                          </a:solidFill>
                        </a:rPr>
                        <a:t>Struggles</a:t>
                      </a:r>
                      <a:endParaRPr lang="en-US" sz="1100"/>
                    </a:p>
                  </a:txBody>
                  <a:tcPr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>
                          <a:solidFill>
                            <a:srgbClr val="333333"/>
                          </a:solidFill>
                        </a:rPr>
                        <a:t>Cluster shapes</a:t>
                      </a:r>
                      <a:endParaRPr lang="en-US" sz="1100"/>
                    </a:p>
                  </a:txBody>
                  <a:tcPr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666666"/>
                          </a:solidFill>
                        </a:rPr>
                        <a:t>Spherical</a:t>
                      </a:r>
                      <a:endParaRPr lang="en-US" sz="1100"/>
                    </a:p>
                  </a:txBody>
                  <a:tcPr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666666"/>
                          </a:solidFill>
                        </a:rPr>
                        <a:t>Spherical</a:t>
                      </a:r>
                      <a:endParaRPr lang="en-US" sz="1100"/>
                    </a:p>
                  </a:txBody>
                  <a:tcPr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>
                          <a:solidFill>
                            <a:srgbClr val="008855"/>
                          </a:solidFill>
                        </a:rPr>
                        <a:t>Arbitrary ✓</a:t>
                      </a:r>
                      <a:endParaRPr lang="en-US" sz="1100"/>
                    </a:p>
                  </a:txBody>
                  <a:tcPr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>
                          <a:solidFill>
                            <a:srgbClr val="333333"/>
                          </a:solidFill>
                        </a:rPr>
                        <a:t>Key output</a:t>
                      </a:r>
                      <a:endParaRPr lang="en-US" sz="1100"/>
                    </a:p>
                  </a:txBody>
                  <a:tcPr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666666"/>
                          </a:solidFill>
                        </a:rPr>
                        <a:t>Cluster centers</a:t>
                      </a:r>
                      <a:endParaRPr lang="en-US" sz="1100"/>
                    </a:p>
                  </a:txBody>
                  <a:tcPr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666666"/>
                          </a:solidFill>
                        </a:rPr>
                        <a:t>Dendrogram</a:t>
                      </a:r>
                      <a:endParaRPr lang="en-US" sz="1100"/>
                    </a:p>
                  </a:txBody>
                  <a:tcPr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666666"/>
                          </a:solidFill>
                        </a:rPr>
                        <a:t>Core/Border/Noise</a:t>
                      </a:r>
                      <a:endParaRPr lang="en-US" sz="1100"/>
                    </a:p>
                  </a:txBody>
                  <a:tcPr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 b="1">
                          <a:solidFill>
                            <a:srgbClr val="333333"/>
                          </a:solidFill>
                        </a:rPr>
                        <a:t>Parameters</a:t>
                      </a:r>
                      <a:endParaRPr lang="en-US" sz="1100"/>
                    </a:p>
                  </a:txBody>
                  <a:tcPr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666666"/>
                          </a:solidFill>
                        </a:rPr>
                        <a:t>n_clusters</a:t>
                      </a:r>
                      <a:endParaRPr lang="en-US" sz="1100"/>
                    </a:p>
                  </a:txBody>
                  <a:tcPr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666666"/>
                          </a:solidFill>
                        </a:rPr>
                        <a:t>n_clusters, linkage</a:t>
                      </a:r>
                      <a:endParaRPr lang="en-US" sz="1100"/>
                    </a:p>
                  </a:txBody>
                  <a:tcPr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666666"/>
                          </a:solidFill>
                        </a:rPr>
                        <a:t>eps, min_samples</a:t>
                      </a:r>
                      <a:endParaRPr lang="en-US" sz="1100"/>
                    </a:p>
                  </a:txBody>
                  <a:tcPr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7" name="Picture 6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552AFD25-FC4C-8D20-F8FD-948AB0805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" y="-1827"/>
            <a:ext cx="1648065" cy="733505"/>
          </a:xfrm>
          <a:prstGeom prst="rect">
            <a:avLst/>
          </a:prstGeom>
          <a:ln>
            <a:noFill/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76DEBB8-5005-E151-0F60-5876525A652E}"/>
              </a:ext>
            </a:extLst>
          </p:cNvPr>
          <p:cNvGrpSpPr/>
          <p:nvPr/>
        </p:nvGrpSpPr>
        <p:grpSpPr>
          <a:xfrm>
            <a:off x="0" y="6226775"/>
            <a:ext cx="9144000" cy="630860"/>
            <a:chOff x="0" y="6226775"/>
            <a:chExt cx="9144000" cy="630860"/>
          </a:xfrm>
        </p:grpSpPr>
        <p:sp>
          <p:nvSpPr>
            <p:cNvPr id="9" name="Shape 2">
              <a:extLst>
                <a:ext uri="{FF2B5EF4-FFF2-40B4-BE49-F238E27FC236}">
                  <a16:creationId xmlns:a16="http://schemas.microsoft.com/office/drawing/2014/main" id="{0D5DA185-A107-DDDB-FE75-F6DBEE0947E8}"/>
                </a:ext>
              </a:extLst>
            </p:cNvPr>
            <p:cNvSpPr/>
            <p:nvPr/>
          </p:nvSpPr>
          <p:spPr>
            <a:xfrm>
              <a:off x="0" y="6226775"/>
              <a:ext cx="9144000" cy="630860"/>
            </a:xfrm>
            <a:prstGeom prst="rect">
              <a:avLst/>
            </a:prstGeom>
            <a:solidFill>
              <a:srgbClr val="1E2761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 0">
              <a:extLst>
                <a:ext uri="{FF2B5EF4-FFF2-40B4-BE49-F238E27FC236}">
                  <a16:creationId xmlns:a16="http://schemas.microsoft.com/office/drawing/2014/main" id="{DABC608F-BB48-3AE5-8AD3-0DCFC3FFE7F3}"/>
                </a:ext>
              </a:extLst>
            </p:cNvPr>
            <p:cNvSpPr/>
            <p:nvPr/>
          </p:nvSpPr>
          <p:spPr>
            <a:xfrm>
              <a:off x="486015" y="6389705"/>
              <a:ext cx="4572000" cy="32004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defTabSz="914400"/>
              <a:r>
                <a:rPr lang="en-US" sz="900">
                  <a:solidFill>
                    <a:schemeClr val="bg1"/>
                  </a:solidFill>
                  <a:latin typeface="Calibri"/>
                  <a:ea typeface="Calibri"/>
                  <a:cs typeface="Calibri"/>
                </a:rPr>
                <a:t>CSC564 — King Saud University</a:t>
              </a:r>
              <a:endParaRPr lang="en-US">
                <a:solidFill>
                  <a:schemeClr val="bg1"/>
                </a:solidFill>
                <a:ea typeface="Calibri"/>
                <a:cs typeface="Calibri"/>
              </a:endParaRPr>
            </a:p>
          </p:txBody>
        </p:sp>
        <p:sp>
          <p:nvSpPr>
            <p:cNvPr id="11" name="Text 1">
              <a:extLst>
                <a:ext uri="{FF2B5EF4-FFF2-40B4-BE49-F238E27FC236}">
                  <a16:creationId xmlns:a16="http://schemas.microsoft.com/office/drawing/2014/main" id="{D48D0B80-6B85-3AAA-283D-56A2C99BCF9D}"/>
                </a:ext>
              </a:extLst>
            </p:cNvPr>
            <p:cNvSpPr/>
            <p:nvPr/>
          </p:nvSpPr>
          <p:spPr>
            <a:xfrm>
              <a:off x="6886815" y="6389705"/>
              <a:ext cx="1828800" cy="32004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algn="r" defTabSz="914400"/>
              <a:r>
                <a:rPr lang="en-US" sz="900" b="1">
                  <a:solidFill>
                    <a:schemeClr val="bg1"/>
                  </a:solidFill>
                  <a:latin typeface="Calibri"/>
                  <a:ea typeface="Calibri"/>
                  <a:cs typeface="Calibri"/>
                </a:rPr>
                <a:t>28</a:t>
              </a:r>
              <a:endParaRPr lang="en-US"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6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731520" y="1314450"/>
            <a:ext cx="768096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914400"/>
            <a:r>
              <a:rPr lang="en-US" sz="3600" b="1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Key Takeaways</a:t>
            </a:r>
            <a:endParaRPr lang="en-US" sz="36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31520" y="2045970"/>
            <a:ext cx="7680960" cy="594360"/>
          </a:xfrm>
          <a:prstGeom prst="rect">
            <a:avLst/>
          </a:prstGeom>
          <a:solidFill>
            <a:srgbClr val="283A70"/>
          </a:solidFill>
          <a:ln/>
          <a:effectLst>
            <a:outerShdw blurRad="76200" dist="254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31520" y="2045970"/>
            <a:ext cx="54864" cy="594360"/>
          </a:xfrm>
          <a:prstGeom prst="rect">
            <a:avLst/>
          </a:prstGeom>
          <a:solidFill>
            <a:srgbClr val="00D4A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868680" y="2091690"/>
            <a:ext cx="3657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defTabSz="914400"/>
            <a:r>
              <a:rPr lang="en-US" b="1">
                <a:solidFill>
                  <a:srgbClr val="00D4AA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1</a:t>
            </a: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Text 5"/>
          <p:cNvSpPr/>
          <p:nvPr/>
        </p:nvSpPr>
        <p:spPr>
          <a:xfrm>
            <a:off x="1371600" y="2064258"/>
            <a:ext cx="68580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defTabSz="914400"/>
            <a:r>
              <a:rPr lang="en-US" sz="1250">
                <a:solidFill>
                  <a:srgbClr val="00D4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DBSCAN finds clusters by density, not distance — enabling complex shapes and noise detection</a:t>
            </a:r>
            <a:endParaRPr lang="en-US" sz="12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Shape 6"/>
          <p:cNvSpPr/>
          <p:nvPr/>
        </p:nvSpPr>
        <p:spPr>
          <a:xfrm>
            <a:off x="731520" y="2795778"/>
            <a:ext cx="7680960" cy="594360"/>
          </a:xfrm>
          <a:prstGeom prst="rect">
            <a:avLst/>
          </a:prstGeom>
          <a:solidFill>
            <a:srgbClr val="283A70"/>
          </a:solidFill>
          <a:ln/>
          <a:effectLst>
            <a:outerShdw blurRad="76200" dist="254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731520" y="2795778"/>
            <a:ext cx="54864" cy="594360"/>
          </a:xfrm>
          <a:prstGeom prst="rect">
            <a:avLst/>
          </a:prstGeom>
          <a:solidFill>
            <a:srgbClr val="00D4A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868680" y="2841498"/>
            <a:ext cx="3657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defTabSz="914400"/>
            <a:r>
              <a:rPr lang="en-US" b="1">
                <a:solidFill>
                  <a:srgbClr val="00D4AA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2</a:t>
            </a: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371600" y="2814066"/>
            <a:ext cx="68580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defTabSz="914400"/>
            <a:r>
              <a:rPr lang="en-US" sz="1250">
                <a:solidFill>
                  <a:srgbClr val="CADCFC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eps is the critical parameter — always use StandardScaler first to normalize features</a:t>
            </a:r>
            <a:endParaRPr lang="en-US" sz="12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731520" y="3545586"/>
            <a:ext cx="7680960" cy="594360"/>
          </a:xfrm>
          <a:prstGeom prst="rect">
            <a:avLst/>
          </a:prstGeom>
          <a:solidFill>
            <a:srgbClr val="283A70"/>
          </a:solidFill>
          <a:ln/>
          <a:effectLst>
            <a:outerShdw blurRad="76200" dist="254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731520" y="3545586"/>
            <a:ext cx="54864" cy="594360"/>
          </a:xfrm>
          <a:prstGeom prst="rect">
            <a:avLst/>
          </a:prstGeom>
          <a:solidFill>
            <a:srgbClr val="00D4A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868680" y="3591306"/>
            <a:ext cx="3657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defTabSz="914400"/>
            <a:r>
              <a:rPr lang="en-US" b="1">
                <a:solidFill>
                  <a:srgbClr val="00D4AA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3</a:t>
            </a: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371600" y="3563874"/>
            <a:ext cx="68580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defTabSz="914400"/>
            <a:r>
              <a:rPr lang="en-US" sz="1250">
                <a:solidFill>
                  <a:srgbClr val="F9E795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No single algorithm wins everything — each reveals different aspects of the data</a:t>
            </a:r>
            <a:endParaRPr lang="en-US" sz="12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731520" y="4295394"/>
            <a:ext cx="7680960" cy="594360"/>
          </a:xfrm>
          <a:prstGeom prst="rect">
            <a:avLst/>
          </a:prstGeom>
          <a:solidFill>
            <a:srgbClr val="283A70"/>
          </a:solidFill>
          <a:ln/>
          <a:effectLst>
            <a:outerShdw blurRad="76200" dist="254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731520" y="4295394"/>
            <a:ext cx="54864" cy="594360"/>
          </a:xfrm>
          <a:prstGeom prst="rect">
            <a:avLst/>
          </a:prstGeom>
          <a:solidFill>
            <a:srgbClr val="00D4A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868680" y="4341114"/>
            <a:ext cx="3657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defTabSz="914400"/>
            <a:r>
              <a:rPr lang="en-US" b="1">
                <a:solidFill>
                  <a:srgbClr val="00D4AA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4</a:t>
            </a: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1371600" y="4313682"/>
            <a:ext cx="68580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defTabSz="914400"/>
            <a:r>
              <a:rPr lang="en-US" sz="1250">
                <a:solidFill>
                  <a:srgbClr val="CADCFC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Evaluation metrics can be misleading — Silhouette favors k-Means even when DBSCAN is correct</a:t>
            </a:r>
            <a:endParaRPr lang="en-US" sz="12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731520" y="5200650"/>
            <a:ext cx="7680960" cy="502920"/>
          </a:xfrm>
          <a:prstGeom prst="rect">
            <a:avLst/>
          </a:prstGeom>
          <a:solidFill>
            <a:srgbClr val="283A70"/>
          </a:solidFill>
          <a:ln/>
          <a:effectLst>
            <a:outerShdw blurRad="76200" dist="254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86384" y="5200650"/>
            <a:ext cx="7443216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defTabSz="914400"/>
            <a:r>
              <a:rPr lang="en-US" sz="1300" b="1">
                <a:solidFill>
                  <a:srgbClr val="00D4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Live Demo: </a:t>
            </a:r>
            <a:r>
              <a:rPr lang="nb-NO" sz="1400">
                <a:hlinkClick r:id="rId3"/>
              </a:rPr>
              <a:t>faresalotaibi888-gif/Clustering: Clustering for AI Master Program</a:t>
            </a:r>
            <a:r>
              <a:rPr lang="en-US" sz="1300">
                <a:solidFill>
                  <a:srgbClr val="CADCFC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 →  Open in Google Colab</a:t>
            </a:r>
            <a:endParaRPr lang="en-US" sz="130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E1A7C31-33BA-D211-3118-82A27830B433}"/>
              </a:ext>
            </a:extLst>
          </p:cNvPr>
          <p:cNvGrpSpPr/>
          <p:nvPr/>
        </p:nvGrpSpPr>
        <p:grpSpPr>
          <a:xfrm>
            <a:off x="0" y="6226775"/>
            <a:ext cx="9144000" cy="630860"/>
            <a:chOff x="0" y="6226775"/>
            <a:chExt cx="9144000" cy="630860"/>
          </a:xfrm>
        </p:grpSpPr>
        <p:sp>
          <p:nvSpPr>
            <p:cNvPr id="23" name="Shape 2">
              <a:extLst>
                <a:ext uri="{FF2B5EF4-FFF2-40B4-BE49-F238E27FC236}">
                  <a16:creationId xmlns:a16="http://schemas.microsoft.com/office/drawing/2014/main" id="{F420B751-87E1-7A41-B6F7-4258592A2876}"/>
                </a:ext>
              </a:extLst>
            </p:cNvPr>
            <p:cNvSpPr/>
            <p:nvPr/>
          </p:nvSpPr>
          <p:spPr>
            <a:xfrm>
              <a:off x="0" y="6226775"/>
              <a:ext cx="9144000" cy="630860"/>
            </a:xfrm>
            <a:prstGeom prst="rect">
              <a:avLst/>
            </a:prstGeom>
            <a:solidFill>
              <a:srgbClr val="1E2761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 0">
              <a:extLst>
                <a:ext uri="{FF2B5EF4-FFF2-40B4-BE49-F238E27FC236}">
                  <a16:creationId xmlns:a16="http://schemas.microsoft.com/office/drawing/2014/main" id="{D64EFDF2-ADFD-95E5-F18D-B1988940BB51}"/>
                </a:ext>
              </a:extLst>
            </p:cNvPr>
            <p:cNvSpPr/>
            <p:nvPr/>
          </p:nvSpPr>
          <p:spPr>
            <a:xfrm>
              <a:off x="486015" y="6389705"/>
              <a:ext cx="4572000" cy="32004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defTabSz="914400"/>
              <a:r>
                <a:rPr lang="en-US" sz="900">
                  <a:solidFill>
                    <a:schemeClr val="bg1"/>
                  </a:solidFill>
                  <a:latin typeface="Calibri"/>
                  <a:ea typeface="Calibri"/>
                  <a:cs typeface="Calibri"/>
                </a:rPr>
                <a:t>CSC564 — King Saud University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Text 1">
              <a:extLst>
                <a:ext uri="{FF2B5EF4-FFF2-40B4-BE49-F238E27FC236}">
                  <a16:creationId xmlns:a16="http://schemas.microsoft.com/office/drawing/2014/main" id="{3AEB9177-5CD9-3071-7A83-AA5CB9840A5E}"/>
                </a:ext>
              </a:extLst>
            </p:cNvPr>
            <p:cNvSpPr/>
            <p:nvPr/>
          </p:nvSpPr>
          <p:spPr>
            <a:xfrm>
              <a:off x="6886815" y="6389705"/>
              <a:ext cx="1828800" cy="32004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algn="r" defTabSz="914400"/>
              <a:r>
                <a:rPr lang="en-US" sz="900" b="1">
                  <a:solidFill>
                    <a:schemeClr val="bg1"/>
                  </a:solidFill>
                  <a:latin typeface="Calibri"/>
                  <a:ea typeface="Calibri"/>
                  <a:cs typeface="Calibri"/>
                </a:rPr>
                <a:t>29</a:t>
              </a:r>
              <a:endParaRPr lang="en-US"/>
            </a:p>
          </p:txBody>
        </p:sp>
      </p:grpSp>
      <p:pic>
        <p:nvPicPr>
          <p:cNvPr id="28" name="Picture 27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4F42BA55-A46A-25E2-7F2A-39CBE1E30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" y="-1827"/>
            <a:ext cx="1648065" cy="73350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31A1FE-57E5-4A0A-9FB4-C55677A8D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>
            <a:extLst>
              <a:ext uri="{FF2B5EF4-FFF2-40B4-BE49-F238E27FC236}">
                <a16:creationId xmlns:a16="http://schemas.microsoft.com/office/drawing/2014/main" id="{72639BEF-5B0C-3014-F8B8-3360CE1115E7}"/>
              </a:ext>
            </a:extLst>
          </p:cNvPr>
          <p:cNvSpPr/>
          <p:nvPr/>
        </p:nvSpPr>
        <p:spPr>
          <a:xfrm>
            <a:off x="0" y="6226775"/>
            <a:ext cx="9144000" cy="630860"/>
          </a:xfrm>
          <a:prstGeom prst="rect">
            <a:avLst/>
          </a:prstGeom>
          <a:solidFill>
            <a:srgbClr val="1E276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90825C57-7A13-4B6D-AF7F-B615570D8735}"/>
              </a:ext>
            </a:extLst>
          </p:cNvPr>
          <p:cNvSpPr/>
          <p:nvPr/>
        </p:nvSpPr>
        <p:spPr>
          <a:xfrm>
            <a:off x="486015" y="6389705"/>
            <a:ext cx="4572000" cy="3200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defTabSz="914400"/>
            <a:r>
              <a:rPr lang="en-US" sz="9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CSC564— King Saud University</a:t>
            </a:r>
            <a:endParaRPr lang="en-US" sz="9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9150EEBA-2B04-2DEB-218B-7AB800AB0C0C}"/>
              </a:ext>
            </a:extLst>
          </p:cNvPr>
          <p:cNvSpPr/>
          <p:nvPr/>
        </p:nvSpPr>
        <p:spPr>
          <a:xfrm>
            <a:off x="6886815" y="6389705"/>
            <a:ext cx="1828800" cy="3200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r" defTabSz="914400"/>
            <a:r>
              <a:rPr lang="en-US" sz="9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3</a:t>
            </a:r>
          </a:p>
        </p:txBody>
      </p:sp>
      <p:pic>
        <p:nvPicPr>
          <p:cNvPr id="7" name="Picture 6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F6B9993B-7FF9-4A7A-218A-3756A9BA7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" y="-1827"/>
            <a:ext cx="1648065" cy="733505"/>
          </a:xfrm>
          <a:prstGeom prst="rect">
            <a:avLst/>
          </a:prstGeom>
          <a:ln>
            <a:noFill/>
          </a:ln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3A7500D-FDF4-E70D-347B-F62F125D59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0934956"/>
              </p:ext>
            </p:extLst>
          </p:nvPr>
        </p:nvGraphicFramePr>
        <p:xfrm>
          <a:off x="1473538" y="1964917"/>
          <a:ext cx="6191795" cy="3725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C2B24EB5-5420-FCB1-201F-5232695B0FF1}"/>
              </a:ext>
            </a:extLst>
          </p:cNvPr>
          <p:cNvSpPr txBox="1"/>
          <p:nvPr/>
        </p:nvSpPr>
        <p:spPr>
          <a:xfrm>
            <a:off x="304800" y="888274"/>
            <a:ext cx="4493538" cy="646331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>
              <a:defRPr sz="3600" b="1">
                <a:solidFill>
                  <a:srgbClr val="003366"/>
                </a:solidFill>
              </a:defRPr>
            </a:pPr>
            <a:r>
              <a:rPr lang="en-US" b="1"/>
              <a:t>Clustering Approaches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8476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E27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6042273"/>
            <a:ext cx="4572000" cy="3200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defTabSz="914400"/>
            <a:r>
              <a:rPr lang="en-US" sz="9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CSC564</a:t>
            </a:r>
            <a:r>
              <a:rPr lang="en-US" sz="9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— King Saud University</a:t>
            </a:r>
          </a:p>
        </p:txBody>
      </p:sp>
      <p:sp>
        <p:nvSpPr>
          <p:cNvPr id="3" name="Text 1"/>
          <p:cNvSpPr/>
          <p:nvPr/>
        </p:nvSpPr>
        <p:spPr>
          <a:xfrm>
            <a:off x="6858000" y="6042273"/>
            <a:ext cx="1828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defTabSz="914400"/>
            <a:r>
              <a:rPr lang="en-US" sz="900" b="1">
                <a:solidFill>
                  <a:srgbClr val="8899B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31</a:t>
            </a:r>
            <a:endParaRPr lang="en-US" sz="900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 2"/>
          <p:cNvSpPr/>
          <p:nvPr/>
        </p:nvSpPr>
        <p:spPr>
          <a:xfrm>
            <a:off x="457200" y="1131570"/>
            <a:ext cx="82296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914400"/>
            <a:r>
              <a:rPr lang="en-US" sz="3000" b="1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Real-World Demo — Iris Dataset</a:t>
            </a:r>
            <a:endParaRPr lang="en-US" sz="30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 3"/>
          <p:cNvSpPr/>
          <p:nvPr/>
        </p:nvSpPr>
        <p:spPr>
          <a:xfrm>
            <a:off x="457200" y="1634490"/>
            <a:ext cx="82296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914400"/>
            <a:r>
              <a:rPr lang="en-US" sz="1300">
                <a:solidFill>
                  <a:srgbClr val="CADCFC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150 flowers  ·  4 features  ·  3 species  ·  Can clustering discover the species?</a:t>
            </a:r>
            <a:endParaRPr lang="en-US" sz="130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6" name="Image 0" descr="/home/claude/slide_iri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2045970"/>
            <a:ext cx="8595360" cy="246888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457200" y="4697730"/>
            <a:ext cx="8229600" cy="914400"/>
          </a:xfrm>
          <a:prstGeom prst="rect">
            <a:avLst/>
          </a:prstGeom>
          <a:solidFill>
            <a:srgbClr val="283A70"/>
          </a:solidFill>
          <a:ln/>
          <a:effectLst>
            <a:outerShdw blurRad="76200" dist="254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457200" y="4697730"/>
            <a:ext cx="54864" cy="914400"/>
          </a:xfrm>
          <a:prstGeom prst="rect">
            <a:avLst/>
          </a:prstGeom>
          <a:solidFill>
            <a:srgbClr val="00D4A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85800" y="4743450"/>
            <a:ext cx="781812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defTabSz="914400"/>
            <a:r>
              <a:rPr lang="en-US" sz="1400" b="1">
                <a:solidFill>
                  <a:srgbClr val="00D4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Insight: </a:t>
            </a:r>
            <a:r>
              <a:rPr lang="en-US" sz="1200">
                <a:solidFill>
                  <a:srgbClr val="CADCFC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k-Means scored higher (ARI: 0.62) by forcing 3 groups. DBSCAN found only 2 natural clusters (ARI: 0.55) because Versicolor and Virginica have no density gap between them. Neither is wrong — they answer different questions.</a:t>
            </a:r>
            <a:endParaRPr lang="en-US" sz="1400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6107586"/>
            <a:ext cx="4572000" cy="3200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defTabSz="914400"/>
            <a:r>
              <a:rPr lang="en-US" sz="900">
                <a:latin typeface="Calibri"/>
                <a:ea typeface="Calibri"/>
                <a:cs typeface="Calibri"/>
              </a:rPr>
              <a:t>CSC564— King Saud University</a:t>
            </a:r>
          </a:p>
        </p:txBody>
      </p:sp>
      <p:sp>
        <p:nvSpPr>
          <p:cNvPr id="3" name="Text 1"/>
          <p:cNvSpPr/>
          <p:nvPr/>
        </p:nvSpPr>
        <p:spPr>
          <a:xfrm>
            <a:off x="6858000" y="6107586"/>
            <a:ext cx="1828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defTabSz="914400"/>
            <a:r>
              <a:rPr lang="en-US" sz="900">
                <a:solidFill>
                  <a:srgbClr val="8899B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32</a:t>
            </a:r>
            <a:endParaRPr lang="en-US" sz="9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Shape 2"/>
          <p:cNvSpPr/>
          <p:nvPr/>
        </p:nvSpPr>
        <p:spPr>
          <a:xfrm>
            <a:off x="0" y="857250"/>
            <a:ext cx="9144000" cy="822960"/>
          </a:xfrm>
          <a:prstGeom prst="rect">
            <a:avLst/>
          </a:prstGeom>
          <a:solidFill>
            <a:srgbClr val="1E276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457200" y="948690"/>
            <a:ext cx="822960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914400"/>
            <a:r>
              <a:rPr lang="en-US" sz="2600" b="1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Book Example — Faces Dataset (pp. 195–207)</a:t>
            </a:r>
            <a:endParaRPr lang="en-US" sz="26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Text 4"/>
          <p:cNvSpPr/>
          <p:nvPr/>
        </p:nvSpPr>
        <p:spPr>
          <a:xfrm>
            <a:off x="457200" y="1863090"/>
            <a:ext cx="82296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914400"/>
            <a:r>
              <a:rPr lang="en-US" sz="1300" i="1">
                <a:solidFill>
                  <a:srgbClr val="555555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2,063 face images  ·  100 PCA dimensions  ·  Each algorithm tells a different story</a:t>
            </a:r>
            <a:endParaRPr lang="en-US" sz="13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57200" y="2411730"/>
            <a:ext cx="8229600" cy="960120"/>
          </a:xfrm>
          <a:prstGeom prst="rect">
            <a:avLst/>
          </a:prstGeom>
          <a:solidFill>
            <a:srgbClr val="F8F9FF"/>
          </a:solidFill>
          <a:ln/>
          <a:effectLst>
            <a:outerShdw blurRad="76200" dist="254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457200" y="2411730"/>
            <a:ext cx="54864" cy="960120"/>
          </a:xfrm>
          <a:prstGeom prst="rect">
            <a:avLst/>
          </a:prstGeom>
          <a:solidFill>
            <a:srgbClr val="00D4A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640080" y="2457450"/>
            <a:ext cx="1645920" cy="8686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914400"/>
            <a:r>
              <a:rPr lang="en-US" sz="1600" b="1">
                <a:solidFill>
                  <a:srgbClr val="00D4AA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DBSCAN</a:t>
            </a:r>
            <a:endParaRPr lang="en-US" sz="16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ext 8"/>
          <p:cNvSpPr/>
          <p:nvPr/>
        </p:nvSpPr>
        <p:spPr>
          <a:xfrm>
            <a:off x="2377440" y="2503170"/>
            <a:ext cx="6126480" cy="7772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defTabSz="914400"/>
            <a:r>
              <a:rPr lang="en-US" sz="120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eps=15 → 1 big cluster + 27 noise</a:t>
            </a:r>
            <a:endParaRPr lang="en-US" sz="1200">
              <a:solidFill>
                <a:prstClr val="black"/>
              </a:solidFill>
              <a:latin typeface="Calibri" panose="020F0502020204030204"/>
            </a:endParaRPr>
          </a:p>
          <a:p>
            <a:pPr defTabSz="914400"/>
            <a:r>
              <a:rPr lang="en-US" sz="120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Noise = unusual faces (hats, odd angles, hands covering face)</a:t>
            </a:r>
            <a:endParaRPr lang="en-US" sz="1200">
              <a:solidFill>
                <a:prstClr val="black"/>
              </a:solidFill>
              <a:latin typeface="Calibri" panose="020F0502020204030204"/>
            </a:endParaRPr>
          </a:p>
          <a:p>
            <a:pPr defTabSz="914400"/>
            <a:r>
              <a:rPr lang="en-US" sz="120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eps=7 → small clusters of genuinely similar faces</a:t>
            </a:r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457200" y="3509010"/>
            <a:ext cx="8229600" cy="960120"/>
          </a:xfrm>
          <a:prstGeom prst="rect">
            <a:avLst/>
          </a:prstGeom>
          <a:solidFill>
            <a:srgbClr val="F8F9FF"/>
          </a:solidFill>
          <a:ln/>
          <a:effectLst>
            <a:outerShdw blurRad="76200" dist="254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457200" y="3509010"/>
            <a:ext cx="54864" cy="960120"/>
          </a:xfrm>
          <a:prstGeom prst="rect">
            <a:avLst/>
          </a:prstGeom>
          <a:solidFill>
            <a:srgbClr val="3366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640080" y="3554730"/>
            <a:ext cx="1645920" cy="8686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914400"/>
            <a:r>
              <a:rPr lang="en-US" sz="1600" b="1">
                <a:solidFill>
                  <a:srgbClr val="3366CC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k-Means</a:t>
            </a:r>
            <a:endParaRPr lang="en-US" sz="16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2377440" y="3600450"/>
            <a:ext cx="6126480" cy="7772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defTabSz="914400"/>
            <a:r>
              <a:rPr lang="en-US" sz="120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10 smooth "average face" centers</a:t>
            </a:r>
            <a:endParaRPr lang="en-US" sz="1200">
              <a:solidFill>
                <a:prstClr val="black"/>
              </a:solidFill>
              <a:latin typeface="Calibri" panose="020F0502020204030204"/>
            </a:endParaRPr>
          </a:p>
          <a:p>
            <a:pPr defTabSz="914400"/>
            <a:r>
              <a:rPr lang="en-US" sz="120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Each center shows shared orientation, expression, lighting</a:t>
            </a:r>
            <a:endParaRPr lang="en-US" sz="1200">
              <a:solidFill>
                <a:prstClr val="black"/>
              </a:solidFill>
              <a:latin typeface="Calibri" panose="020F0502020204030204"/>
            </a:endParaRPr>
          </a:p>
          <a:p>
            <a:pPr defTabSz="914400"/>
            <a:r>
              <a:rPr lang="en-US" sz="120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Forces even partitions regardless of structure</a:t>
            </a:r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457200" y="4606290"/>
            <a:ext cx="8229600" cy="960120"/>
          </a:xfrm>
          <a:prstGeom prst="rect">
            <a:avLst/>
          </a:prstGeom>
          <a:solidFill>
            <a:srgbClr val="F8F9FF"/>
          </a:solidFill>
          <a:ln/>
          <a:effectLst>
            <a:outerShdw blurRad="76200" dist="254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457200" y="4606290"/>
            <a:ext cx="54864" cy="960120"/>
          </a:xfrm>
          <a:prstGeom prst="rect">
            <a:avLst/>
          </a:prstGeom>
          <a:solidFill>
            <a:srgbClr val="9944B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640080" y="4652010"/>
            <a:ext cx="1645920" cy="8686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914400"/>
            <a:r>
              <a:rPr lang="en-US" sz="1600" b="1">
                <a:solidFill>
                  <a:srgbClr val="9944BB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Agglomerative</a:t>
            </a:r>
            <a:endParaRPr lang="en-US" sz="16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2377440" y="4697730"/>
            <a:ext cx="6126480" cy="7772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defTabSz="914400"/>
            <a:r>
              <a:rPr lang="en-US" sz="120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Dendrogram shows no natural cut point</a:t>
            </a:r>
            <a:endParaRPr lang="en-US" sz="1200">
              <a:solidFill>
                <a:prstClr val="black"/>
              </a:solidFill>
              <a:latin typeface="Calibri" panose="020F0502020204030204"/>
            </a:endParaRPr>
          </a:p>
          <a:p>
            <a:pPr defTabSz="914400"/>
            <a:r>
              <a:rPr lang="en-US" sz="120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Confirms faces form a continuous spectrum</a:t>
            </a:r>
            <a:endParaRPr lang="en-US" sz="1200">
              <a:solidFill>
                <a:prstClr val="black"/>
              </a:solidFill>
              <a:latin typeface="Calibri" panose="020F0502020204030204"/>
            </a:endParaRPr>
          </a:p>
          <a:p>
            <a:pPr defTabSz="914400"/>
            <a:r>
              <a:rPr lang="en-US" sz="120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Different groupings than k-Means (low ARI)</a:t>
            </a:r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457200" y="5718501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defTabSz="914400"/>
            <a:r>
              <a:rPr lang="en-US" sz="1200" b="1" i="1">
                <a:solidFill>
                  <a:srgbClr val="1E276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Key Takeaway: Face images don't form distinct groups — DBSCAN honestly revealed this.</a:t>
            </a:r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FC378E-02BF-6410-B02C-B8A3440FE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>
            <a:extLst>
              <a:ext uri="{FF2B5EF4-FFF2-40B4-BE49-F238E27FC236}">
                <a16:creationId xmlns:a16="http://schemas.microsoft.com/office/drawing/2014/main" id="{B5A571B8-A9A0-7406-DDA0-8F907A2B5921}"/>
              </a:ext>
            </a:extLst>
          </p:cNvPr>
          <p:cNvSpPr/>
          <p:nvPr/>
        </p:nvSpPr>
        <p:spPr>
          <a:xfrm>
            <a:off x="0" y="6226775"/>
            <a:ext cx="9144000" cy="630860"/>
          </a:xfrm>
          <a:prstGeom prst="rect">
            <a:avLst/>
          </a:prstGeom>
          <a:solidFill>
            <a:srgbClr val="1E276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A8CA2967-32CA-A2A7-EBAB-E7D8D267F639}"/>
              </a:ext>
            </a:extLst>
          </p:cNvPr>
          <p:cNvSpPr/>
          <p:nvPr/>
        </p:nvSpPr>
        <p:spPr>
          <a:xfrm>
            <a:off x="486015" y="6389705"/>
            <a:ext cx="4572000" cy="3200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defTabSz="914400"/>
            <a:r>
              <a:rPr lang="en-US" sz="9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CSC564— King Saud University</a:t>
            </a:r>
            <a:endParaRPr lang="en-US" sz="9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6B3C7380-AB42-2E39-105C-DBC5F08710AD}"/>
              </a:ext>
            </a:extLst>
          </p:cNvPr>
          <p:cNvSpPr/>
          <p:nvPr/>
        </p:nvSpPr>
        <p:spPr>
          <a:xfrm>
            <a:off x="6886815" y="6389705"/>
            <a:ext cx="1828800" cy="3200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r" defTabSz="914400"/>
            <a:r>
              <a:rPr lang="en-US" sz="9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4</a:t>
            </a:r>
            <a:endParaRPr lang="en-US"/>
          </a:p>
        </p:txBody>
      </p:sp>
      <p:pic>
        <p:nvPicPr>
          <p:cNvPr id="7" name="Picture 6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2FC95610-0C7C-7EA7-AABE-3A0C54F1D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" y="-1827"/>
            <a:ext cx="1648065" cy="733505"/>
          </a:xfrm>
          <a:prstGeom prst="rect">
            <a:avLst/>
          </a:prstGeom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31E62D-E0F8-7B5D-7D2A-70E9AB6F123B}"/>
              </a:ext>
            </a:extLst>
          </p:cNvPr>
          <p:cNvSpPr txBox="1"/>
          <p:nvPr/>
        </p:nvSpPr>
        <p:spPr>
          <a:xfrm>
            <a:off x="304800" y="888274"/>
            <a:ext cx="3248518" cy="646331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>
              <a:defRPr sz="3600" b="1">
                <a:solidFill>
                  <a:srgbClr val="003366"/>
                </a:solidFill>
              </a:defRPr>
            </a:pPr>
            <a:r>
              <a:rPr lang="en-US" sz="3600" b="1">
                <a:solidFill>
                  <a:srgbClr val="1E2761"/>
                </a:solidFill>
              </a:rPr>
              <a:t>What is K-Mean</a:t>
            </a:r>
            <a:endParaRPr lang="en-US" sz="3600" b="1">
              <a:solidFill>
                <a:srgbClr val="1E2761"/>
              </a:solidFill>
              <a:ea typeface="Calibri"/>
              <a:cs typeface="Calibri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6710F8-D35D-7996-070A-679729B55440}"/>
              </a:ext>
            </a:extLst>
          </p:cNvPr>
          <p:cNvSpPr txBox="1"/>
          <p:nvPr/>
        </p:nvSpPr>
        <p:spPr>
          <a:xfrm>
            <a:off x="640079" y="1708122"/>
            <a:ext cx="7397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505050"/>
                </a:solidFill>
              </a:defRPr>
            </a:pPr>
            <a:r>
              <a:rPr lang="en-US"/>
              <a:t>Click to add content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E1CBD2-E22D-9C1D-0E82-DFC2221BC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85980"/>
            <a:ext cx="9144000" cy="536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860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857250"/>
            <a:ext cx="73152" cy="5143500"/>
          </a:xfrm>
          <a:prstGeom prst="rect">
            <a:avLst/>
          </a:prstGeom>
          <a:solidFill>
            <a:srgbClr val="0D9488"/>
          </a:solidFill>
          <a:ln w="12700">
            <a:solidFill>
              <a:srgbClr val="0D94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365760" y="1085850"/>
            <a:ext cx="8229600" cy="5943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r>
              <a:rPr lang="en-US" sz="3000" b="1">
                <a:solidFill>
                  <a:srgbClr val="1E2761"/>
                </a:solidFill>
                <a:latin typeface="Calibri"/>
                <a:ea typeface="Calibri"/>
                <a:cs typeface="Calibri"/>
              </a:rPr>
              <a:t>The K-Means Algorithm</a:t>
            </a:r>
            <a:endParaRPr lang="en-US" sz="3000">
              <a:solidFill>
                <a:srgbClr val="1E276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Text 2"/>
          <p:cNvSpPr/>
          <p:nvPr/>
        </p:nvSpPr>
        <p:spPr>
          <a:xfrm>
            <a:off x="365760" y="1634490"/>
            <a:ext cx="82296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300" i="1">
                <a:solidFill>
                  <a:srgbClr val="64748B"/>
                </a:solidFill>
              </a:rPr>
              <a:t>An iterative two-step process that alternates until convergence</a:t>
            </a:r>
            <a:endParaRPr lang="en-US" sz="1300"/>
          </a:p>
        </p:txBody>
      </p:sp>
      <p:sp>
        <p:nvSpPr>
          <p:cNvPr id="5" name="Shape 3"/>
          <p:cNvSpPr/>
          <p:nvPr/>
        </p:nvSpPr>
        <p:spPr>
          <a:xfrm>
            <a:off x="365760" y="2091690"/>
            <a:ext cx="4114800" cy="1600200"/>
          </a:xfrm>
          <a:prstGeom prst="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101600" dist="381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365760" y="2091690"/>
            <a:ext cx="502920" cy="1600200"/>
          </a:xfrm>
          <a:prstGeom prst="rect">
            <a:avLst/>
          </a:prstGeom>
          <a:solidFill>
            <a:srgbClr val="1A2B5F"/>
          </a:solidFill>
          <a:ln w="12700">
            <a:solidFill>
              <a:srgbClr val="1A2B5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365760" y="2091690"/>
            <a:ext cx="502920" cy="160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2200" b="1">
                <a:solidFill>
                  <a:srgbClr val="FFFFFF"/>
                </a:solidFill>
              </a:rPr>
              <a:t>1</a:t>
            </a:r>
            <a:endParaRPr lang="en-US" sz="2200"/>
          </a:p>
        </p:txBody>
      </p:sp>
      <p:sp>
        <p:nvSpPr>
          <p:cNvPr id="8" name="Text 6"/>
          <p:cNvSpPr/>
          <p:nvPr/>
        </p:nvSpPr>
        <p:spPr>
          <a:xfrm>
            <a:off x="960120" y="2201418"/>
            <a:ext cx="338328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300" b="1">
                <a:solidFill>
                  <a:srgbClr val="1A2B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Initialization</a:t>
            </a:r>
            <a:endParaRPr lang="en-US" sz="1300"/>
          </a:p>
        </p:txBody>
      </p:sp>
      <p:sp>
        <p:nvSpPr>
          <p:cNvPr id="9" name="Text 7"/>
          <p:cNvSpPr/>
          <p:nvPr/>
        </p:nvSpPr>
        <p:spPr>
          <a:xfrm>
            <a:off x="960120" y="2512314"/>
            <a:ext cx="3429000" cy="10515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100">
                <a:solidFill>
                  <a:srgbClr val="334155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Randomly select K data points as the initial cluster centers (triangles). This is the starting point — the centers are placed arbitrarily in the data space.</a:t>
            </a:r>
            <a:endParaRPr lang="en-US" sz="1100"/>
          </a:p>
        </p:txBody>
      </p:sp>
      <p:sp>
        <p:nvSpPr>
          <p:cNvPr id="10" name="Shape 8"/>
          <p:cNvSpPr/>
          <p:nvPr/>
        </p:nvSpPr>
        <p:spPr>
          <a:xfrm>
            <a:off x="4663440" y="2091690"/>
            <a:ext cx="4114800" cy="1600200"/>
          </a:xfrm>
          <a:prstGeom prst="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101600" dist="381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4663440" y="2091690"/>
            <a:ext cx="502920" cy="1600200"/>
          </a:xfrm>
          <a:prstGeom prst="rect">
            <a:avLst/>
          </a:prstGeom>
          <a:solidFill>
            <a:srgbClr val="2E5EAA"/>
          </a:solidFill>
          <a:ln w="12700">
            <a:solidFill>
              <a:srgbClr val="2E5EA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4663440" y="2091690"/>
            <a:ext cx="502920" cy="160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2200" b="1">
                <a:solidFill>
                  <a:srgbClr val="FFFFFF"/>
                </a:solidFill>
              </a:rPr>
              <a:t>2</a:t>
            </a:r>
            <a:endParaRPr lang="en-US" sz="2200"/>
          </a:p>
        </p:txBody>
      </p:sp>
      <p:sp>
        <p:nvSpPr>
          <p:cNvPr id="13" name="Text 11"/>
          <p:cNvSpPr/>
          <p:nvPr/>
        </p:nvSpPr>
        <p:spPr>
          <a:xfrm>
            <a:off x="5257800" y="2201418"/>
            <a:ext cx="338328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300" b="1">
                <a:solidFill>
                  <a:srgbClr val="1A2B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Assign Points</a:t>
            </a:r>
            <a:endParaRPr lang="en-US" sz="1300"/>
          </a:p>
        </p:txBody>
      </p:sp>
      <p:sp>
        <p:nvSpPr>
          <p:cNvPr id="14" name="Text 12"/>
          <p:cNvSpPr/>
          <p:nvPr/>
        </p:nvSpPr>
        <p:spPr>
          <a:xfrm>
            <a:off x="5257800" y="2512314"/>
            <a:ext cx="3429000" cy="10515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100">
                <a:solidFill>
                  <a:srgbClr val="334155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Each data point is assigned to the closest cluster center using Euclidean distance. Points of the same color belong to the same cluster.</a:t>
            </a:r>
            <a:endParaRPr lang="en-US" sz="1100"/>
          </a:p>
        </p:txBody>
      </p:sp>
      <p:sp>
        <p:nvSpPr>
          <p:cNvPr id="15" name="Shape 13"/>
          <p:cNvSpPr/>
          <p:nvPr/>
        </p:nvSpPr>
        <p:spPr>
          <a:xfrm>
            <a:off x="365760" y="3920490"/>
            <a:ext cx="4114800" cy="1600200"/>
          </a:xfrm>
          <a:prstGeom prst="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101600" dist="381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365760" y="3920490"/>
            <a:ext cx="502920" cy="1600200"/>
          </a:xfrm>
          <a:prstGeom prst="rect">
            <a:avLst/>
          </a:prstGeom>
          <a:solidFill>
            <a:srgbClr val="0D9488"/>
          </a:solidFill>
          <a:ln w="12700">
            <a:solidFill>
              <a:srgbClr val="0D94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365760" y="3920490"/>
            <a:ext cx="502920" cy="160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2200" b="1">
                <a:solidFill>
                  <a:srgbClr val="FFFFFF"/>
                </a:solidFill>
              </a:rPr>
              <a:t>3</a:t>
            </a:r>
            <a:endParaRPr lang="en-US" sz="2200"/>
          </a:p>
        </p:txBody>
      </p:sp>
      <p:sp>
        <p:nvSpPr>
          <p:cNvPr id="18" name="Text 16"/>
          <p:cNvSpPr/>
          <p:nvPr/>
        </p:nvSpPr>
        <p:spPr>
          <a:xfrm>
            <a:off x="960120" y="4030218"/>
            <a:ext cx="338328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300" b="1">
                <a:solidFill>
                  <a:srgbClr val="1A2B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Recompute Centers</a:t>
            </a:r>
            <a:endParaRPr lang="en-US" sz="1300"/>
          </a:p>
        </p:txBody>
      </p:sp>
      <p:sp>
        <p:nvSpPr>
          <p:cNvPr id="19" name="Text 17"/>
          <p:cNvSpPr/>
          <p:nvPr/>
        </p:nvSpPr>
        <p:spPr>
          <a:xfrm>
            <a:off x="960120" y="4341114"/>
            <a:ext cx="3429000" cy="10515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100">
                <a:solidFill>
                  <a:srgbClr val="334155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Each cluster center is moved to the mean (average position) of all data points currently assigned to it. The triangle shifts to the centroid.</a:t>
            </a:r>
            <a:endParaRPr lang="en-US" sz="1100"/>
          </a:p>
        </p:txBody>
      </p:sp>
      <p:sp>
        <p:nvSpPr>
          <p:cNvPr id="20" name="Shape 18"/>
          <p:cNvSpPr/>
          <p:nvPr/>
        </p:nvSpPr>
        <p:spPr>
          <a:xfrm>
            <a:off x="4663440" y="3920490"/>
            <a:ext cx="4114800" cy="1600200"/>
          </a:xfrm>
          <a:prstGeom prst="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101600" dist="381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4663440" y="3920490"/>
            <a:ext cx="502920" cy="1600200"/>
          </a:xfrm>
          <a:prstGeom prst="rect">
            <a:avLst/>
          </a:prstGeom>
          <a:solidFill>
            <a:srgbClr val="16A34A"/>
          </a:solidFill>
          <a:ln w="12700">
            <a:solidFill>
              <a:srgbClr val="16A34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4663440" y="3920490"/>
            <a:ext cx="502920" cy="160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2200" b="1">
                <a:solidFill>
                  <a:srgbClr val="FFFFFF"/>
                </a:solidFill>
              </a:rPr>
              <a:t>4</a:t>
            </a:r>
            <a:endParaRPr lang="en-US" sz="2200"/>
          </a:p>
        </p:txBody>
      </p:sp>
      <p:sp>
        <p:nvSpPr>
          <p:cNvPr id="23" name="Text 21"/>
          <p:cNvSpPr/>
          <p:nvPr/>
        </p:nvSpPr>
        <p:spPr>
          <a:xfrm>
            <a:off x="5257800" y="4030218"/>
            <a:ext cx="338328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300" b="1">
                <a:solidFill>
                  <a:srgbClr val="1A2B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Repeat Until Convergence</a:t>
            </a:r>
            <a:endParaRPr lang="en-US" sz="1300"/>
          </a:p>
        </p:txBody>
      </p:sp>
      <p:sp>
        <p:nvSpPr>
          <p:cNvPr id="24" name="Text 22"/>
          <p:cNvSpPr/>
          <p:nvPr/>
        </p:nvSpPr>
        <p:spPr>
          <a:xfrm>
            <a:off x="5257800" y="4341114"/>
            <a:ext cx="3429000" cy="10515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100">
                <a:solidFill>
                  <a:srgbClr val="334155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Steps 2 and 3 are repeated. After the 3rd iteration in the book example, assignments no longer change — the algorithm stops.</a:t>
            </a:r>
            <a:endParaRPr lang="en-US" sz="1100"/>
          </a:p>
        </p:txBody>
      </p:sp>
      <p:sp>
        <p:nvSpPr>
          <p:cNvPr id="25" name="Shape 23"/>
          <p:cNvSpPr/>
          <p:nvPr/>
        </p:nvSpPr>
        <p:spPr>
          <a:xfrm>
            <a:off x="365760" y="5520690"/>
            <a:ext cx="8412480" cy="347472"/>
          </a:xfrm>
          <a:prstGeom prst="rect">
            <a:avLst/>
          </a:prstGeom>
          <a:solidFill>
            <a:srgbClr val="F59E0B"/>
          </a:solidFill>
          <a:ln w="12700">
            <a:solidFill>
              <a:srgbClr val="F59E0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457200" y="5520690"/>
            <a:ext cx="8229600" cy="3474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100" b="1">
                <a:solidFill>
                  <a:srgbClr val="1A2B5F"/>
                </a:solidFill>
              </a:rPr>
              <a:t>⚡  Algorithm stops when cluster assignments no longer change between iterations — this is called convergence.</a:t>
            </a:r>
            <a:endParaRPr lang="en-US" sz="1100"/>
          </a:p>
        </p:txBody>
      </p:sp>
      <p:sp>
        <p:nvSpPr>
          <p:cNvPr id="28" name="Shape 2">
            <a:extLst>
              <a:ext uri="{FF2B5EF4-FFF2-40B4-BE49-F238E27FC236}">
                <a16:creationId xmlns:a16="http://schemas.microsoft.com/office/drawing/2014/main" id="{142D5B46-5A2C-2420-E744-8886214537B5}"/>
              </a:ext>
            </a:extLst>
          </p:cNvPr>
          <p:cNvSpPr/>
          <p:nvPr/>
        </p:nvSpPr>
        <p:spPr>
          <a:xfrm>
            <a:off x="0" y="6226775"/>
            <a:ext cx="9144000" cy="630860"/>
          </a:xfrm>
          <a:prstGeom prst="rect">
            <a:avLst/>
          </a:prstGeom>
          <a:solidFill>
            <a:srgbClr val="1E276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0">
            <a:extLst>
              <a:ext uri="{FF2B5EF4-FFF2-40B4-BE49-F238E27FC236}">
                <a16:creationId xmlns:a16="http://schemas.microsoft.com/office/drawing/2014/main" id="{17300E6F-459C-857E-BFAB-226304D07CB4}"/>
              </a:ext>
            </a:extLst>
          </p:cNvPr>
          <p:cNvSpPr/>
          <p:nvPr/>
        </p:nvSpPr>
        <p:spPr>
          <a:xfrm>
            <a:off x="486015" y="6389705"/>
            <a:ext cx="4572000" cy="3200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defTabSz="914400"/>
            <a:r>
              <a:rPr lang="en-US" sz="9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CSC564— King Saud University</a:t>
            </a:r>
            <a:endParaRPr lang="en-US" sz="9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2" name="Text 1">
            <a:extLst>
              <a:ext uri="{FF2B5EF4-FFF2-40B4-BE49-F238E27FC236}">
                <a16:creationId xmlns:a16="http://schemas.microsoft.com/office/drawing/2014/main" id="{D39ACF71-6481-2139-D5A4-A1848679FA49}"/>
              </a:ext>
            </a:extLst>
          </p:cNvPr>
          <p:cNvSpPr/>
          <p:nvPr/>
        </p:nvSpPr>
        <p:spPr>
          <a:xfrm>
            <a:off x="6886815" y="6389705"/>
            <a:ext cx="1828800" cy="3200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r" defTabSz="914400"/>
            <a:r>
              <a:rPr lang="en-US" sz="9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5</a:t>
            </a: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17E96-9322-0F8D-7952-4C1DD04B1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25BAA4E5-B0BF-9150-F6DB-134DB2776D68}"/>
              </a:ext>
            </a:extLst>
          </p:cNvPr>
          <p:cNvSpPr/>
          <p:nvPr/>
        </p:nvSpPr>
        <p:spPr>
          <a:xfrm>
            <a:off x="0" y="857250"/>
            <a:ext cx="73152" cy="5143500"/>
          </a:xfrm>
          <a:prstGeom prst="rect">
            <a:avLst/>
          </a:prstGeom>
          <a:solidFill>
            <a:srgbClr val="0D9488"/>
          </a:solidFill>
          <a:ln w="12700">
            <a:solidFill>
              <a:srgbClr val="0D94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CB15666-7413-CA2B-64D8-96874950AA44}"/>
              </a:ext>
            </a:extLst>
          </p:cNvPr>
          <p:cNvGrpSpPr/>
          <p:nvPr/>
        </p:nvGrpSpPr>
        <p:grpSpPr>
          <a:xfrm>
            <a:off x="0" y="6226775"/>
            <a:ext cx="9144000" cy="630860"/>
            <a:chOff x="0" y="6226775"/>
            <a:chExt cx="9144000" cy="630860"/>
          </a:xfrm>
        </p:grpSpPr>
        <p:sp>
          <p:nvSpPr>
            <p:cNvPr id="28" name="Shape 2">
              <a:extLst>
                <a:ext uri="{FF2B5EF4-FFF2-40B4-BE49-F238E27FC236}">
                  <a16:creationId xmlns:a16="http://schemas.microsoft.com/office/drawing/2014/main" id="{2FC1CE6A-5C1C-5D6D-ED87-407C806F9B7A}"/>
                </a:ext>
              </a:extLst>
            </p:cNvPr>
            <p:cNvSpPr/>
            <p:nvPr/>
          </p:nvSpPr>
          <p:spPr>
            <a:xfrm>
              <a:off x="0" y="6226775"/>
              <a:ext cx="9144000" cy="630860"/>
            </a:xfrm>
            <a:prstGeom prst="rect">
              <a:avLst/>
            </a:prstGeom>
            <a:solidFill>
              <a:srgbClr val="1E2761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 0">
              <a:extLst>
                <a:ext uri="{FF2B5EF4-FFF2-40B4-BE49-F238E27FC236}">
                  <a16:creationId xmlns:a16="http://schemas.microsoft.com/office/drawing/2014/main" id="{B7AAF7EC-3527-1645-922A-AB10CC37D078}"/>
                </a:ext>
              </a:extLst>
            </p:cNvPr>
            <p:cNvSpPr/>
            <p:nvPr/>
          </p:nvSpPr>
          <p:spPr>
            <a:xfrm>
              <a:off x="486015" y="6389705"/>
              <a:ext cx="4572000" cy="32004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defTabSz="914400"/>
              <a:r>
                <a:rPr lang="en-US" sz="900">
                  <a:solidFill>
                    <a:schemeClr val="bg1"/>
                  </a:solidFill>
                  <a:latin typeface="Calibri"/>
                  <a:ea typeface="Calibri"/>
                  <a:cs typeface="Calibri"/>
                </a:rPr>
                <a:t>CSC564— King Saud University</a:t>
              </a:r>
              <a:endParaRPr lang="en-US"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2" name="Text 1">
              <a:extLst>
                <a:ext uri="{FF2B5EF4-FFF2-40B4-BE49-F238E27FC236}">
                  <a16:creationId xmlns:a16="http://schemas.microsoft.com/office/drawing/2014/main" id="{73D43707-498A-D471-26F6-CA6203074060}"/>
                </a:ext>
              </a:extLst>
            </p:cNvPr>
            <p:cNvSpPr/>
            <p:nvPr/>
          </p:nvSpPr>
          <p:spPr>
            <a:xfrm>
              <a:off x="6886815" y="6389705"/>
              <a:ext cx="1828800" cy="32004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algn="r" defTabSz="914400"/>
              <a:r>
                <a:rPr lang="en-US" sz="900" b="1">
                  <a:solidFill>
                    <a:schemeClr val="bg1"/>
                  </a:solidFill>
                  <a:latin typeface="Calibri"/>
                  <a:ea typeface="Calibri"/>
                  <a:cs typeface="Calibri"/>
                </a:rPr>
                <a:t>6</a:t>
              </a:r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96677A9-2042-1BE6-3E0E-79DDE3AFA79F}"/>
              </a:ext>
            </a:extLst>
          </p:cNvPr>
          <p:cNvSpPr txBox="1"/>
          <p:nvPr/>
        </p:nvSpPr>
        <p:spPr>
          <a:xfrm>
            <a:off x="304800" y="888274"/>
            <a:ext cx="1053109" cy="646331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>
              <a:defRPr sz="3600" b="1">
                <a:solidFill>
                  <a:srgbClr val="003366"/>
                </a:solidFill>
              </a:defRPr>
            </a:pPr>
            <a:r>
              <a:rPr lang="en-US" sz="3600" b="1">
                <a:solidFill>
                  <a:srgbClr val="1E2761"/>
                </a:solidFill>
              </a:rPr>
              <a:t>Dist.</a:t>
            </a:r>
            <a:endParaRPr lang="en-US" sz="3600" b="1">
              <a:solidFill>
                <a:srgbClr val="1E2761"/>
              </a:solidFill>
              <a:ea typeface="Calibri"/>
              <a:cs typeface="Calibr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0DFBD2-F142-AD2A-19E7-6F99D1F11B71}"/>
              </a:ext>
            </a:extLst>
          </p:cNvPr>
          <p:cNvSpPr txBox="1"/>
          <p:nvPr/>
        </p:nvSpPr>
        <p:spPr>
          <a:xfrm>
            <a:off x="640079" y="1708122"/>
            <a:ext cx="7397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505050"/>
                </a:solidFill>
              </a:defRPr>
            </a:pPr>
            <a:r>
              <a:rPr lang="en-US"/>
              <a:t>Click to add content</a:t>
            </a:r>
          </a:p>
        </p:txBody>
      </p:sp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82AC7297-624E-0474-AB67-45DA912B4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" y="853161"/>
            <a:ext cx="9138214" cy="538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55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857250"/>
            <a:ext cx="73152" cy="5143500"/>
          </a:xfrm>
          <a:prstGeom prst="rect">
            <a:avLst/>
          </a:prstGeom>
          <a:solidFill>
            <a:srgbClr val="2E5EAA"/>
          </a:solidFill>
          <a:ln w="12700">
            <a:solidFill>
              <a:srgbClr val="2E5EA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365760" y="1040130"/>
            <a:ext cx="8412480" cy="548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r>
              <a:rPr lang="en-US" sz="2700" b="1">
                <a:solidFill>
                  <a:srgbClr val="1E2761"/>
                </a:solidFill>
                <a:latin typeface="Calibri"/>
                <a:ea typeface="Calibri"/>
                <a:cs typeface="Calibri"/>
              </a:rPr>
              <a:t>Applying K-Means with scikit-learn</a:t>
            </a:r>
            <a:endParaRPr lang="en-US" sz="2700">
              <a:solidFill>
                <a:srgbClr val="1E276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Text 2"/>
          <p:cNvSpPr/>
          <p:nvPr/>
        </p:nvSpPr>
        <p:spPr>
          <a:xfrm>
            <a:off x="365760" y="1570482"/>
            <a:ext cx="8229600" cy="29260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300" i="1">
                <a:solidFill>
                  <a:srgbClr val="64748B"/>
                </a:solidFill>
              </a:rPr>
              <a:t>Fitting the model, reading labels, and predicting new points</a:t>
            </a:r>
            <a:endParaRPr lang="en-US" sz="1300"/>
          </a:p>
        </p:txBody>
      </p:sp>
      <p:sp>
        <p:nvSpPr>
          <p:cNvPr id="5" name="Shape 3"/>
          <p:cNvSpPr/>
          <p:nvPr/>
        </p:nvSpPr>
        <p:spPr>
          <a:xfrm>
            <a:off x="365760" y="1936242"/>
            <a:ext cx="4846320" cy="2651760"/>
          </a:xfrm>
          <a:prstGeom prst="rect">
            <a:avLst/>
          </a:prstGeom>
          <a:solidFill>
            <a:srgbClr val="1E2D3D"/>
          </a:solidFill>
          <a:ln w="12700">
            <a:solidFill>
              <a:srgbClr val="1E2D3D"/>
            </a:solidFill>
            <a:prstDash val="solid"/>
          </a:ln>
          <a:effectLst>
            <a:outerShdw blurRad="101600" dist="381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365760" y="1936242"/>
            <a:ext cx="4846320" cy="292608"/>
          </a:xfrm>
          <a:prstGeom prst="rect">
            <a:avLst/>
          </a:prstGeom>
          <a:solidFill>
            <a:srgbClr val="151F2B"/>
          </a:solidFill>
          <a:ln w="12700">
            <a:solidFill>
              <a:srgbClr val="151F2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457200" y="1936242"/>
            <a:ext cx="4663440" cy="2926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900">
                <a:solidFill>
                  <a:srgbClr val="8899AA"/>
                </a:solidFill>
              </a:rPr>
              <a:t>Python  •  scikit-learn</a:t>
            </a:r>
            <a:endParaRPr lang="en-US" sz="900"/>
          </a:p>
        </p:txBody>
      </p:sp>
      <p:sp>
        <p:nvSpPr>
          <p:cNvPr id="8" name="Text 6"/>
          <p:cNvSpPr/>
          <p:nvPr/>
        </p:nvSpPr>
        <p:spPr>
          <a:xfrm>
            <a:off x="502920" y="2274570"/>
            <a:ext cx="4572000" cy="2240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050">
                <a:solidFill>
                  <a:srgbClr val="F97583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from </a:t>
            </a:r>
            <a:r>
              <a:rPr lang="en-US" sz="1050">
                <a:solidFill>
                  <a:srgbClr val="79B8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sklearn.datasets </a:t>
            </a:r>
            <a:r>
              <a:rPr lang="en-US" sz="1050">
                <a:solidFill>
                  <a:srgbClr val="F97583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import </a:t>
            </a:r>
            <a:r>
              <a:rPr lang="en-US" sz="1050">
                <a:solidFill>
                  <a:srgbClr val="E1E4E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make_blobs
</a:t>
            </a:r>
            <a:r>
              <a:rPr lang="en-US" sz="1050">
                <a:solidFill>
                  <a:srgbClr val="F97583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from </a:t>
            </a:r>
            <a:r>
              <a:rPr lang="en-US" sz="1050">
                <a:solidFill>
                  <a:srgbClr val="79B8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sklearn.cluster </a:t>
            </a:r>
            <a:r>
              <a:rPr lang="en-US" sz="1050">
                <a:solidFill>
                  <a:srgbClr val="F97583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import </a:t>
            </a:r>
            <a:r>
              <a:rPr lang="en-US" sz="1050">
                <a:solidFill>
                  <a:srgbClr val="E1E4E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KMeans
</a:t>
            </a:r>
            <a:r>
              <a:rPr lang="en-US" sz="1050">
                <a:solidFill>
                  <a:srgbClr val="6A737D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Generate synthetic data
</a:t>
            </a:r>
            <a:r>
              <a:rPr lang="en-US" sz="1050">
                <a:solidFill>
                  <a:srgbClr val="E1E4E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X, y = </a:t>
            </a:r>
            <a:r>
              <a:rPr lang="en-US" sz="1050">
                <a:solidFill>
                  <a:srgbClr val="B392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make_blobs</a:t>
            </a:r>
            <a:r>
              <a:rPr lang="en-US" sz="1050">
                <a:solidFill>
                  <a:srgbClr val="E1E4E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(random_state=</a:t>
            </a:r>
            <a:r>
              <a:rPr lang="en-US" sz="1050">
                <a:solidFill>
                  <a:srgbClr val="79B8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1</a:t>
            </a:r>
            <a:r>
              <a:rPr lang="en-US" sz="1050">
                <a:solidFill>
                  <a:srgbClr val="E1E4E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
</a:t>
            </a:r>
            <a:r>
              <a:rPr lang="en-US" sz="1050">
                <a:solidFill>
                  <a:srgbClr val="6A737D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Build the clustering model
</a:t>
            </a:r>
            <a:r>
              <a:rPr lang="en-US" sz="1050">
                <a:solidFill>
                  <a:srgbClr val="E1E4E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kmeans = </a:t>
            </a:r>
            <a:r>
              <a:rPr lang="en-US" sz="1050">
                <a:solidFill>
                  <a:srgbClr val="B392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KMeans</a:t>
            </a:r>
            <a:r>
              <a:rPr lang="en-US" sz="1050">
                <a:solidFill>
                  <a:srgbClr val="E1E4E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(n_clusters=</a:t>
            </a:r>
            <a:r>
              <a:rPr lang="en-US" sz="1050">
                <a:solidFill>
                  <a:srgbClr val="79B8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3</a:t>
            </a:r>
            <a:r>
              <a:rPr lang="en-US" sz="1050">
                <a:solidFill>
                  <a:srgbClr val="E1E4E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
kmeans.</a:t>
            </a:r>
            <a:r>
              <a:rPr lang="en-US" sz="1050">
                <a:solidFill>
                  <a:srgbClr val="B392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fit</a:t>
            </a:r>
            <a:r>
              <a:rPr lang="en-US" sz="1050">
                <a:solidFill>
                  <a:srgbClr val="E1E4E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(X)
</a:t>
            </a:r>
            <a:r>
              <a:rPr lang="en-US" sz="1050">
                <a:solidFill>
                  <a:srgbClr val="6A737D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Access cluster labels
</a:t>
            </a:r>
            <a:r>
              <a:rPr lang="en-US" sz="1050">
                <a:solidFill>
                  <a:srgbClr val="B392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print</a:t>
            </a:r>
            <a:r>
              <a:rPr lang="en-US" sz="1050">
                <a:solidFill>
                  <a:srgbClr val="E1E4E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(kmeans.</a:t>
            </a:r>
            <a:r>
              <a:rPr lang="en-US" sz="1050">
                <a:solidFill>
                  <a:srgbClr val="79B8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labels_</a:t>
            </a:r>
            <a:r>
              <a:rPr lang="en-US" sz="1050">
                <a:solidFill>
                  <a:srgbClr val="E1E4E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1050"/>
          </a:p>
        </p:txBody>
      </p:sp>
      <p:sp>
        <p:nvSpPr>
          <p:cNvPr id="9" name="Shape 7"/>
          <p:cNvSpPr/>
          <p:nvPr/>
        </p:nvSpPr>
        <p:spPr>
          <a:xfrm>
            <a:off x="5394960" y="1936242"/>
            <a:ext cx="3383280" cy="594360"/>
          </a:xfrm>
          <a:prstGeom prst="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101600" dist="381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5394960" y="1936242"/>
            <a:ext cx="54864" cy="594360"/>
          </a:xfrm>
          <a:prstGeom prst="rect">
            <a:avLst/>
          </a:prstGeom>
          <a:solidFill>
            <a:srgbClr val="0D9488"/>
          </a:solidFill>
          <a:ln w="12700">
            <a:solidFill>
              <a:srgbClr val="0D94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5532120" y="1972818"/>
            <a:ext cx="3154680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100" b="1">
                <a:solidFill>
                  <a:srgbClr val="1A2B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make_blobs()</a:t>
            </a:r>
            <a:endParaRPr lang="en-US" sz="1100"/>
          </a:p>
        </p:txBody>
      </p:sp>
      <p:sp>
        <p:nvSpPr>
          <p:cNvPr id="12" name="Text 10"/>
          <p:cNvSpPr/>
          <p:nvPr/>
        </p:nvSpPr>
        <p:spPr>
          <a:xfrm>
            <a:off x="5532120" y="2192274"/>
            <a:ext cx="31546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950">
                <a:solidFill>
                  <a:srgbClr val="64748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Generates synthetic 2D cluster data for testing. random_state=1 ensures reproducibility.</a:t>
            </a:r>
            <a:endParaRPr lang="en-US" sz="950"/>
          </a:p>
        </p:txBody>
      </p:sp>
      <p:sp>
        <p:nvSpPr>
          <p:cNvPr id="13" name="Shape 11"/>
          <p:cNvSpPr/>
          <p:nvPr/>
        </p:nvSpPr>
        <p:spPr>
          <a:xfrm>
            <a:off x="5394960" y="2603754"/>
            <a:ext cx="3383280" cy="594360"/>
          </a:xfrm>
          <a:prstGeom prst="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101600" dist="381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5394960" y="2603754"/>
            <a:ext cx="54864" cy="594360"/>
          </a:xfrm>
          <a:prstGeom prst="rect">
            <a:avLst/>
          </a:prstGeom>
          <a:solidFill>
            <a:srgbClr val="2E5EAA"/>
          </a:solidFill>
          <a:ln w="12700">
            <a:solidFill>
              <a:srgbClr val="2E5EA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5532120" y="2640330"/>
            <a:ext cx="3154680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100" b="1">
                <a:solidFill>
                  <a:srgbClr val="1A2B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KMeans(n_clusters=3)</a:t>
            </a:r>
            <a:endParaRPr lang="en-US" sz="1100"/>
          </a:p>
        </p:txBody>
      </p:sp>
      <p:sp>
        <p:nvSpPr>
          <p:cNvPr id="16" name="Text 14"/>
          <p:cNvSpPr/>
          <p:nvPr/>
        </p:nvSpPr>
        <p:spPr>
          <a:xfrm>
            <a:off x="5532120" y="2859786"/>
            <a:ext cx="31546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950">
                <a:solidFill>
                  <a:srgbClr val="64748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Instantiates the model. We specify K=3. Default is 8 — there's no magic default for K.</a:t>
            </a:r>
            <a:endParaRPr lang="en-US" sz="950"/>
          </a:p>
        </p:txBody>
      </p:sp>
      <p:sp>
        <p:nvSpPr>
          <p:cNvPr id="17" name="Shape 15"/>
          <p:cNvSpPr/>
          <p:nvPr/>
        </p:nvSpPr>
        <p:spPr>
          <a:xfrm>
            <a:off x="5394960" y="3271266"/>
            <a:ext cx="3383280" cy="594360"/>
          </a:xfrm>
          <a:prstGeom prst="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101600" dist="381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5394960" y="3271266"/>
            <a:ext cx="54864" cy="594360"/>
          </a:xfrm>
          <a:prstGeom prst="rect">
            <a:avLst/>
          </a:prstGeom>
          <a:solidFill>
            <a:srgbClr val="1A2B5F"/>
          </a:solidFill>
          <a:ln w="12700">
            <a:solidFill>
              <a:srgbClr val="1A2B5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5532120" y="3307842"/>
            <a:ext cx="3154680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100" b="1">
                <a:solidFill>
                  <a:srgbClr val="1A2B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.fit(X)</a:t>
            </a:r>
            <a:endParaRPr lang="en-US" sz="1100"/>
          </a:p>
        </p:txBody>
      </p:sp>
      <p:sp>
        <p:nvSpPr>
          <p:cNvPr id="20" name="Text 18"/>
          <p:cNvSpPr/>
          <p:nvPr/>
        </p:nvSpPr>
        <p:spPr>
          <a:xfrm>
            <a:off x="5532120" y="3527298"/>
            <a:ext cx="31546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950">
                <a:solidFill>
                  <a:srgbClr val="64748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Runs the iterative algorithm on training data. Cluster centers stored in cluster_centers_.</a:t>
            </a:r>
            <a:endParaRPr lang="en-US" sz="950"/>
          </a:p>
        </p:txBody>
      </p:sp>
      <p:sp>
        <p:nvSpPr>
          <p:cNvPr id="21" name="Shape 19"/>
          <p:cNvSpPr/>
          <p:nvPr/>
        </p:nvSpPr>
        <p:spPr>
          <a:xfrm>
            <a:off x="5394960" y="3938778"/>
            <a:ext cx="3383280" cy="594360"/>
          </a:xfrm>
          <a:prstGeom prst="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blurRad="101600" dist="381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5394960" y="3938778"/>
            <a:ext cx="54864" cy="594360"/>
          </a:xfrm>
          <a:prstGeom prst="rect">
            <a:avLst/>
          </a:prstGeom>
          <a:solidFill>
            <a:srgbClr val="16A34A"/>
          </a:solidFill>
          <a:ln w="12700">
            <a:solidFill>
              <a:srgbClr val="16A34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5532120" y="3975354"/>
            <a:ext cx="3154680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100" b="1">
                <a:solidFill>
                  <a:srgbClr val="1A2B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.labels_</a:t>
            </a:r>
            <a:endParaRPr lang="en-US" sz="1100"/>
          </a:p>
        </p:txBody>
      </p:sp>
      <p:sp>
        <p:nvSpPr>
          <p:cNvPr id="24" name="Text 22"/>
          <p:cNvSpPr/>
          <p:nvPr/>
        </p:nvSpPr>
        <p:spPr>
          <a:xfrm>
            <a:off x="5532120" y="4194810"/>
            <a:ext cx="31546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950">
                <a:solidFill>
                  <a:srgbClr val="64748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Array of integers (0 to K-1) for each training point indicating its cluster membership.</a:t>
            </a:r>
            <a:endParaRPr lang="en-US" sz="950"/>
          </a:p>
        </p:txBody>
      </p:sp>
      <p:sp>
        <p:nvSpPr>
          <p:cNvPr id="25" name="Shape 23"/>
          <p:cNvSpPr/>
          <p:nvPr/>
        </p:nvSpPr>
        <p:spPr>
          <a:xfrm>
            <a:off x="365760" y="4770882"/>
            <a:ext cx="8412480" cy="1097280"/>
          </a:xfrm>
          <a:prstGeom prst="rect">
            <a:avLst/>
          </a:prstGeom>
          <a:solidFill>
            <a:srgbClr val="EEF2FF"/>
          </a:solidFill>
          <a:ln w="12700">
            <a:solidFill>
              <a:srgbClr val="C7D2FE"/>
            </a:solidFill>
            <a:prstDash val="solid"/>
          </a:ln>
          <a:effectLst>
            <a:outerShdw blurRad="101600" dist="381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548640" y="4816602"/>
            <a:ext cx="411480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>
                <a:solidFill>
                  <a:srgbClr val="1A2B5F"/>
                </a:solidFill>
              </a:rPr>
              <a:t>Using .predict() on New Data</a:t>
            </a:r>
            <a:endParaRPr lang="en-US" sz="1200"/>
          </a:p>
        </p:txBody>
      </p:sp>
      <p:sp>
        <p:nvSpPr>
          <p:cNvPr id="27" name="Text 25"/>
          <p:cNvSpPr/>
          <p:nvPr/>
        </p:nvSpPr>
        <p:spPr>
          <a:xfrm>
            <a:off x="548640" y="5081778"/>
            <a:ext cx="8229600" cy="7132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100" b="1">
                <a:solidFill>
                  <a:srgbClr val="0D948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kmeans.predict(X_new)  </a:t>
            </a:r>
            <a:r>
              <a:rPr lang="en-US" sz="1100">
                <a:solidFill>
                  <a:srgbClr val="334155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— New points are assigned to the nearest cluster center without modifying the model. Calling predict on training data returns the same result as .labels_</a:t>
            </a:r>
            <a:endParaRPr lang="en-US" sz="110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EE67749-EFCE-A9F3-5E6D-350C7CC95AED}"/>
              </a:ext>
            </a:extLst>
          </p:cNvPr>
          <p:cNvGrpSpPr/>
          <p:nvPr/>
        </p:nvGrpSpPr>
        <p:grpSpPr>
          <a:xfrm>
            <a:off x="0" y="6226775"/>
            <a:ext cx="9144000" cy="630860"/>
            <a:chOff x="0" y="6226775"/>
            <a:chExt cx="9144000" cy="630860"/>
          </a:xfrm>
        </p:grpSpPr>
        <p:sp>
          <p:nvSpPr>
            <p:cNvPr id="29" name="Shape 2">
              <a:extLst>
                <a:ext uri="{FF2B5EF4-FFF2-40B4-BE49-F238E27FC236}">
                  <a16:creationId xmlns:a16="http://schemas.microsoft.com/office/drawing/2014/main" id="{7CE6E3B4-6787-8119-7CC1-C7B588570793}"/>
                </a:ext>
              </a:extLst>
            </p:cNvPr>
            <p:cNvSpPr/>
            <p:nvPr/>
          </p:nvSpPr>
          <p:spPr>
            <a:xfrm>
              <a:off x="0" y="6226775"/>
              <a:ext cx="9144000" cy="630860"/>
            </a:xfrm>
            <a:prstGeom prst="rect">
              <a:avLst/>
            </a:prstGeom>
            <a:solidFill>
              <a:srgbClr val="1E2761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 0">
              <a:extLst>
                <a:ext uri="{FF2B5EF4-FFF2-40B4-BE49-F238E27FC236}">
                  <a16:creationId xmlns:a16="http://schemas.microsoft.com/office/drawing/2014/main" id="{9C3F3437-ABCB-BD51-4A3E-579108A12DEA}"/>
                </a:ext>
              </a:extLst>
            </p:cNvPr>
            <p:cNvSpPr/>
            <p:nvPr/>
          </p:nvSpPr>
          <p:spPr>
            <a:xfrm>
              <a:off x="486015" y="6389705"/>
              <a:ext cx="4572000" cy="32004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defTabSz="914400"/>
              <a:r>
                <a:rPr lang="en-US" sz="900">
                  <a:solidFill>
                    <a:schemeClr val="bg1"/>
                  </a:solidFill>
                  <a:latin typeface="Calibri"/>
                  <a:ea typeface="Calibri"/>
                  <a:cs typeface="Calibri"/>
                </a:rPr>
                <a:t>CSC564— King Saud University</a:t>
              </a:r>
              <a:endParaRPr lang="en-US"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1" name="Text 1">
              <a:extLst>
                <a:ext uri="{FF2B5EF4-FFF2-40B4-BE49-F238E27FC236}">
                  <a16:creationId xmlns:a16="http://schemas.microsoft.com/office/drawing/2014/main" id="{8B9C0EBD-F100-943C-480B-9672C3618F95}"/>
                </a:ext>
              </a:extLst>
            </p:cNvPr>
            <p:cNvSpPr/>
            <p:nvPr/>
          </p:nvSpPr>
          <p:spPr>
            <a:xfrm>
              <a:off x="6886815" y="6389705"/>
              <a:ext cx="1828800" cy="32004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algn="r" defTabSz="914400"/>
              <a:r>
                <a:rPr lang="en-US" sz="900" b="1">
                  <a:solidFill>
                    <a:schemeClr val="bg1"/>
                  </a:solidFill>
                  <a:latin typeface="Calibri"/>
                  <a:ea typeface="Calibri"/>
                  <a:cs typeface="Calibri"/>
                </a:rPr>
                <a:t>7</a:t>
              </a:r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E1020F-08F7-574D-FEAA-A98CCF0E6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endParaRPr lang="en-US"/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0EAA4F12-C3FC-EBCA-0FA7-7B513BCCFE56}"/>
              </a:ext>
            </a:extLst>
          </p:cNvPr>
          <p:cNvSpPr/>
          <p:nvPr/>
        </p:nvSpPr>
        <p:spPr>
          <a:xfrm>
            <a:off x="486015" y="6389705"/>
            <a:ext cx="4572000" cy="3200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defTabSz="914400"/>
            <a:r>
              <a:rPr lang="en-US" sz="9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CSC564— King Saud University</a:t>
            </a:r>
            <a:endParaRPr lang="en-US" sz="9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C1873871-1035-4F77-1C4A-EF1CD2EB0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6281"/>
            <a:ext cx="9144000" cy="532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3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6F9027-D30F-61BF-3BF5-27824BCD3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 564 Machine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32323A-AFDF-8F24-3DE9-1973A11A0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8D61FA1-1896-1A5C-9F94-40C973F42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193"/>
            <a:ext cx="9144000" cy="509761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43ABDF5-3AA0-03FA-304D-E59448A2F606}"/>
              </a:ext>
            </a:extLst>
          </p:cNvPr>
          <p:cNvGrpSpPr/>
          <p:nvPr/>
        </p:nvGrpSpPr>
        <p:grpSpPr>
          <a:xfrm>
            <a:off x="0" y="6226775"/>
            <a:ext cx="9144000" cy="630860"/>
            <a:chOff x="0" y="6226775"/>
            <a:chExt cx="9144000" cy="630860"/>
          </a:xfrm>
        </p:grpSpPr>
        <p:sp>
          <p:nvSpPr>
            <p:cNvPr id="6" name="Shape 2">
              <a:extLst>
                <a:ext uri="{FF2B5EF4-FFF2-40B4-BE49-F238E27FC236}">
                  <a16:creationId xmlns:a16="http://schemas.microsoft.com/office/drawing/2014/main" id="{D686D717-D71D-9C42-30FF-04275D80E803}"/>
                </a:ext>
              </a:extLst>
            </p:cNvPr>
            <p:cNvSpPr/>
            <p:nvPr/>
          </p:nvSpPr>
          <p:spPr>
            <a:xfrm>
              <a:off x="0" y="6226775"/>
              <a:ext cx="9144000" cy="630860"/>
            </a:xfrm>
            <a:prstGeom prst="rect">
              <a:avLst/>
            </a:prstGeom>
            <a:solidFill>
              <a:srgbClr val="1E2761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 0">
              <a:extLst>
                <a:ext uri="{FF2B5EF4-FFF2-40B4-BE49-F238E27FC236}">
                  <a16:creationId xmlns:a16="http://schemas.microsoft.com/office/drawing/2014/main" id="{9D274164-2008-BE98-ADCA-AFB78C7FB3BA}"/>
                </a:ext>
              </a:extLst>
            </p:cNvPr>
            <p:cNvSpPr/>
            <p:nvPr/>
          </p:nvSpPr>
          <p:spPr>
            <a:xfrm>
              <a:off x="486015" y="6389705"/>
              <a:ext cx="4572000" cy="32004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defTabSz="914400"/>
              <a:r>
                <a:rPr lang="en-US" sz="900">
                  <a:solidFill>
                    <a:schemeClr val="bg1"/>
                  </a:solidFill>
                  <a:latin typeface="Calibri"/>
                  <a:ea typeface="Calibri"/>
                  <a:cs typeface="Calibri"/>
                </a:rPr>
                <a:t>CSC564— King Saud University</a:t>
              </a:r>
              <a:endParaRPr lang="en-US"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" name="Text 1">
              <a:extLst>
                <a:ext uri="{FF2B5EF4-FFF2-40B4-BE49-F238E27FC236}">
                  <a16:creationId xmlns:a16="http://schemas.microsoft.com/office/drawing/2014/main" id="{0106E32D-C658-9032-2711-FD1DE400C66D}"/>
                </a:ext>
              </a:extLst>
            </p:cNvPr>
            <p:cNvSpPr/>
            <p:nvPr/>
          </p:nvSpPr>
          <p:spPr>
            <a:xfrm>
              <a:off x="6886815" y="6389705"/>
              <a:ext cx="1828800" cy="32004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 algn="r" defTabSz="914400"/>
              <a:r>
                <a:rPr lang="en-US" sz="900" b="1" dirty="0">
                  <a:solidFill>
                    <a:schemeClr val="bg1"/>
                  </a:solidFill>
                  <a:latin typeface="Calibri"/>
                  <a:ea typeface="Calibri"/>
                  <a:cs typeface="Calibri"/>
                </a:rPr>
                <a:t>9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31458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31</Slides>
  <Notes>29</Notes>
  <HiddenSlides>2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3" baseType="lpstr"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>generated using python-pptx</dc:description>
  <cp:revision>29</cp:revision>
  <dcterms:created xsi:type="dcterms:W3CDTF">2013-01-27T09:14:16Z</dcterms:created>
  <dcterms:modified xsi:type="dcterms:W3CDTF">2026-03-01T00:16:54Z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c662555-8342-48a1-91df-60b8ada0890e_Enabled">
    <vt:lpwstr>true</vt:lpwstr>
  </property>
  <property fmtid="{D5CDD505-2E9C-101B-9397-08002B2CF9AE}" pid="3" name="MSIP_Label_3c662555-8342-48a1-91df-60b8ada0890e_SetDate">
    <vt:lpwstr>2026-02-26T13:18:03Z</vt:lpwstr>
  </property>
  <property fmtid="{D5CDD505-2E9C-101B-9397-08002B2CF9AE}" pid="4" name="MSIP_Label_3c662555-8342-48a1-91df-60b8ada0890e_Method">
    <vt:lpwstr>Standard</vt:lpwstr>
  </property>
  <property fmtid="{D5CDD505-2E9C-101B-9397-08002B2CF9AE}" pid="5" name="MSIP_Label_3c662555-8342-48a1-91df-60b8ada0890e_Name">
    <vt:lpwstr>مقيد - Restricted</vt:lpwstr>
  </property>
  <property fmtid="{D5CDD505-2E9C-101B-9397-08002B2CF9AE}" pid="6" name="MSIP_Label_3c662555-8342-48a1-91df-60b8ada0890e_SiteId">
    <vt:lpwstr>cee277c8-9ceb-4b05-95ef-59d45630412c</vt:lpwstr>
  </property>
  <property fmtid="{D5CDD505-2E9C-101B-9397-08002B2CF9AE}" pid="7" name="MSIP_Label_3c662555-8342-48a1-91df-60b8ada0890e_ActionId">
    <vt:lpwstr>4be4bd2a-e89a-4521-9ee9-2a2773b36ff6</vt:lpwstr>
  </property>
  <property fmtid="{D5CDD505-2E9C-101B-9397-08002B2CF9AE}" pid="8" name="MSIP_Label_3c662555-8342-48a1-91df-60b8ada0890e_ContentBits">
    <vt:lpwstr>2</vt:lpwstr>
  </property>
  <property fmtid="{D5CDD505-2E9C-101B-9397-08002B2CF9AE}" pid="9" name="MSIP_Label_3c662555-8342-48a1-91df-60b8ada0890e_Tag">
    <vt:lpwstr>10, 3, 0, 2</vt:lpwstr>
  </property>
  <property fmtid="{D5CDD505-2E9C-101B-9397-08002B2CF9AE}" pid="10" name="ClassificationContentMarkingFooterLocations">
    <vt:lpwstr>Office Theme:9</vt:lpwstr>
  </property>
  <property fmtid="{D5CDD505-2E9C-101B-9397-08002B2CF9AE}" pid="11" name="ClassificationContentMarkingFooterText">
    <vt:lpwstr>Restricted - مقيد</vt:lpwstr>
  </property>
</Properties>
</file>